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rels" ContentType="application/vnd.openxmlformats-package.relationships+xml"/>
  <Default Extension="emf" ContentType="image/x-emf"/>
  <Default Extension="wdp" ContentType="image/vnd.ms-photo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2"/>
  </p:notesMasterIdLst>
  <p:sldIdLst>
    <p:sldId id="317" r:id="rId2"/>
    <p:sldId id="257" r:id="rId3"/>
    <p:sldId id="258" r:id="rId4"/>
    <p:sldId id="259" r:id="rId5"/>
    <p:sldId id="256" r:id="rId6"/>
    <p:sldId id="318" r:id="rId7"/>
    <p:sldId id="319" r:id="rId8"/>
    <p:sldId id="320" r:id="rId9"/>
    <p:sldId id="321" r:id="rId10"/>
    <p:sldId id="323" r:id="rId11"/>
    <p:sldId id="324" r:id="rId12"/>
    <p:sldId id="315" r:id="rId13"/>
    <p:sldId id="316" r:id="rId14"/>
    <p:sldId id="295" r:id="rId15"/>
    <p:sldId id="311" r:id="rId16"/>
    <p:sldId id="322" r:id="rId17"/>
    <p:sldId id="312" r:id="rId18"/>
    <p:sldId id="287" r:id="rId19"/>
    <p:sldId id="306" r:id="rId20"/>
    <p:sldId id="325" r:id="rId21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Ellie Becker" initials="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>
    <p:restoredLeft sz="15620"/>
    <p:restoredTop sz="94660"/>
  </p:normalViewPr>
  <p:slideViewPr>
    <p:cSldViewPr snapToGrid="0" snapToObjects="1">
      <p:cViewPr>
        <p:scale>
          <a:sx n="100" d="100"/>
          <a:sy n="100" d="100"/>
        </p:scale>
        <p:origin x="-648" y="-8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00" d="100"/>
        <a:sy n="100" d="100"/>
      </p:scale>
      <p:origin x="0" y="1088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interSettings" Target="printerSettings/printerSettings1.bin"/><Relationship Id="rId24" Type="http://schemas.openxmlformats.org/officeDocument/2006/relationships/commentAuthors" Target="commentAuthors.xml"/><Relationship Id="rId25" Type="http://schemas.openxmlformats.org/officeDocument/2006/relationships/presProps" Target="presProps.xml"/><Relationship Id="rId26" Type="http://schemas.openxmlformats.org/officeDocument/2006/relationships/viewProps" Target="viewProps.xml"/><Relationship Id="rId27" Type="http://schemas.openxmlformats.org/officeDocument/2006/relationships/theme" Target="theme/theme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8C34B9E-E2FD-9148-B802-2CB70FBF4075}" type="datetimeFigureOut">
              <a:rPr lang="en-US" smtClean="0"/>
              <a:t>1/6/17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6B9D217-EAEB-3F42-9B25-B522E5969C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102093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3F9277E6-4E04-344E-8CA6-CAC8AFD5FD58}" type="slidenum">
              <a:rPr lang="en-US" sz="1200"/>
              <a:pPr/>
              <a:t>6</a:t>
            </a:fld>
            <a:endParaRPr lang="en-US" sz="1200"/>
          </a:p>
        </p:txBody>
      </p:sp>
      <p:sp>
        <p:nvSpPr>
          <p:cNvPr id="73731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defTabSz="4572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defTabSz="4572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 eaLnBrk="1" hangingPunct="1"/>
            <a:fld id="{6CFA9FD1-97CD-0247-AFFB-B3C94559B175}" type="slidenum">
              <a:rPr lang="en-US" sz="1200">
                <a:latin typeface="Calibri" charset="0"/>
              </a:rPr>
              <a:pPr algn="r" eaLnBrk="1" hangingPunct="1"/>
              <a:t>6</a:t>
            </a:fld>
            <a:endParaRPr lang="en-US" sz="1200">
              <a:latin typeface="Calibri" charset="0"/>
            </a:endParaRPr>
          </a:p>
        </p:txBody>
      </p:sp>
      <p:sp>
        <p:nvSpPr>
          <p:cNvPr id="73732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73733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defTabSz="457200" eaLnBrk="1" hangingPunct="1">
              <a:spcBef>
                <a:spcPct val="0"/>
              </a:spcBef>
            </a:pPr>
            <a:endParaRPr lang="en-US"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885973E7-D6D8-1846-9FD8-47E8D953A35C}" type="slidenum">
              <a:rPr lang="en-US" sz="1200"/>
              <a:pPr/>
              <a:t>7</a:t>
            </a:fld>
            <a:endParaRPr lang="en-US" sz="1200"/>
          </a:p>
        </p:txBody>
      </p:sp>
      <p:sp>
        <p:nvSpPr>
          <p:cNvPr id="79875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defTabSz="4572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defTabSz="4572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 eaLnBrk="1" hangingPunct="1"/>
            <a:fld id="{455E4F35-DBE5-B44D-9CFE-D6E7CE0BBBF1}" type="slidenum">
              <a:rPr lang="en-US" sz="1200">
                <a:latin typeface="Calibri" charset="0"/>
              </a:rPr>
              <a:pPr algn="r" eaLnBrk="1" hangingPunct="1"/>
              <a:t>7</a:t>
            </a:fld>
            <a:endParaRPr lang="en-US" sz="1200">
              <a:latin typeface="Calibri" charset="0"/>
            </a:endParaRPr>
          </a:p>
        </p:txBody>
      </p:sp>
      <p:sp>
        <p:nvSpPr>
          <p:cNvPr id="79876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79877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defTabSz="457200" eaLnBrk="1" hangingPunct="1">
              <a:spcBef>
                <a:spcPct val="0"/>
              </a:spcBef>
            </a:pPr>
            <a:endParaRPr lang="en-US"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49FFBC-38D1-B44A-81FA-BC4E81162B2A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970215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6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0E78A471-D789-41F3-8A64-F8CE717DD838}" type="slidenum">
              <a:rPr lang="en-GB"/>
              <a:t>20</a:t>
            </a:fld>
            <a:endParaRPr lang="en-GB"/>
          </a:p>
        </p:txBody>
      </p:sp>
      <p:sp>
        <p:nvSpPr>
          <p:cNvPr id="4099" name="Rectangle 1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1003786" y="695134"/>
            <a:ext cx="4848989" cy="3428152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4100" name="Text Box 2"/>
          <p:cNvSpPr txBox="1">
            <a:spLocks noGrp="1" noChangeArrowheads="1"/>
          </p:cNvSpPr>
          <p:nvPr>
            <p:ph type="body" idx="1"/>
          </p:nvPr>
        </p:nvSpPr>
        <p:spPr>
          <a:xfrm>
            <a:off x="685512" y="4343230"/>
            <a:ext cx="5486976" cy="4115139"/>
          </a:xfrm>
          <a:noFill/>
          <a:ln/>
        </p:spPr>
        <p:txBody>
          <a:bodyPr tIns="9279"/>
          <a:lstStyle/>
          <a:p>
            <a:pPr algn="just">
              <a:lnSpc>
                <a:spcPct val="93000"/>
              </a:lnSpc>
              <a:spcBef>
                <a:spcPct val="0"/>
              </a:spcBef>
              <a:tabLst>
                <a:tab pos="634643" algn="l"/>
                <a:tab pos="1269286" algn="l"/>
                <a:tab pos="1903929" algn="l"/>
                <a:tab pos="2538573" algn="l"/>
                <a:tab pos="3173216" algn="l"/>
                <a:tab pos="3807859" algn="l"/>
                <a:tab pos="4442502" algn="l"/>
                <a:tab pos="5077145" algn="l"/>
              </a:tabLst>
            </a:pPr>
            <a:r>
              <a:rPr/>
              <a:t>Histological, histochemical and immunohistochemical hallmarks of mitochondrial pathology in primary mtDNA‐related disease. (A) Serial skeletal muscle (vastus lateralis) sections from a patient with a single, large‐scale mtDNA deletion were stained with H&amp;E and modified Gomori trichrome to assess basic muscle morphology and the presence of RRFs, respectively. The individual COX, SDH and sequential COX/SDH histochemical reactions show fibres manifesting mitochondrial accumulation and focal COX deficiency. (B) The lack of histochemical assays to assess other OXPHOS complex activities prompted the development of a quadruple immunofluorescence assay that can quantify the levels of complex I (NDUFB8 subunit), complex IV (COX1 subunit), laminin, and a mitochondrial mass marker (porin), all within a single 10‐µm section. A highlighted COX‐deficient fibre (*) shows focal accumulation of sarcolemmal mitochondria around the periphery of the fibre, and downregulated expression of both complex I and IV proteins. (All images taken at ×20 objective magnification.)</a:t>
            </a:r>
          </a:p>
          <a:p>
            <a:endParaRPr/>
          </a:p>
          <a:p>
            <a:r>
              <a:rPr lang="en-GB"/>
              <a:t>IF THIS IMAGE HAS BEEN PROVIDED BY OR IS OWNED BY A THIRD PARTY, AS INDICATED IN THE CAPTION LINE, THEN FURTHER PERMISSION MAY BE NEEDED BEFORE ANY FURTHER USE. PLEASE CONTACT WILEY'S PERMISSIONS DEPARTMENT ON PERMISSIONS@WILEY.COM OR USE THE RIGHTSLINK SERVICE BY CLICKING ON THE 'REQUEST PERMISSIONS' LINK ACCOMPANYING THIS ARTICLE. WILEY OR AUTHOR OWNED IMAGES MAY BE USED FOR NON-COMMERCIAL PURPOSES, SUBJECT TO PROPER CITATION OF THE ARTICLE, AUTHOR, AND PUBLISHER.</a:t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D81462-C59B-B94C-80D9-6F67B1491614}" type="datetimeFigureOut">
              <a:rPr lang="en-US" smtClean="0"/>
              <a:t>1/6/17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A867FD-A2A9-414F-8619-429B1355FF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89218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D81462-C59B-B94C-80D9-6F67B1491614}" type="datetimeFigureOut">
              <a:rPr lang="en-US" smtClean="0"/>
              <a:t>1/6/17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A867FD-A2A9-414F-8619-429B1355FF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45416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D81462-C59B-B94C-80D9-6F67B1491614}" type="datetimeFigureOut">
              <a:rPr lang="en-US" smtClean="0"/>
              <a:t>1/6/17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A867FD-A2A9-414F-8619-429B1355FF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667403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>
  <p:cSld name="Title and Content ov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6481" y="273629"/>
            <a:ext cx="8226720" cy="114348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6481" y="1604329"/>
            <a:ext cx="8226720" cy="2193351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6481" y="3935934"/>
            <a:ext cx="8226720" cy="219335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165E9B0-7DA8-466E-963D-86F25D5E43BA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D81462-C59B-B94C-80D9-6F67B1491614}" type="datetimeFigureOut">
              <a:rPr lang="en-US" smtClean="0"/>
              <a:t>1/6/17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A867FD-A2A9-414F-8619-429B1355FF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84481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D81462-C59B-B94C-80D9-6F67B1491614}" type="datetimeFigureOut">
              <a:rPr lang="en-US" smtClean="0"/>
              <a:t>1/6/17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A867FD-A2A9-414F-8619-429B1355FF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61566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D81462-C59B-B94C-80D9-6F67B1491614}" type="datetimeFigureOut">
              <a:rPr lang="en-US" smtClean="0"/>
              <a:t>1/6/17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A867FD-A2A9-414F-8619-429B1355FF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73142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D81462-C59B-B94C-80D9-6F67B1491614}" type="datetimeFigureOut">
              <a:rPr lang="en-US" smtClean="0"/>
              <a:t>1/6/17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A867FD-A2A9-414F-8619-429B1355FF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51616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D81462-C59B-B94C-80D9-6F67B1491614}" type="datetimeFigureOut">
              <a:rPr lang="en-US" smtClean="0"/>
              <a:t>1/6/17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A867FD-A2A9-414F-8619-429B1355FF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14544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D81462-C59B-B94C-80D9-6F67B1491614}" type="datetimeFigureOut">
              <a:rPr lang="en-US" smtClean="0"/>
              <a:t>1/6/17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A867FD-A2A9-414F-8619-429B1355FF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44585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D81462-C59B-B94C-80D9-6F67B1491614}" type="datetimeFigureOut">
              <a:rPr lang="en-US" smtClean="0"/>
              <a:t>1/6/17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A867FD-A2A9-414F-8619-429B1355FF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10121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D81462-C59B-B94C-80D9-6F67B1491614}" type="datetimeFigureOut">
              <a:rPr lang="en-US" smtClean="0"/>
              <a:t>1/6/17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A867FD-A2A9-414F-8619-429B1355FF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31951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BD81462-C59B-B94C-80D9-6F67B1491614}" type="datetimeFigureOut">
              <a:rPr lang="en-US" smtClean="0"/>
              <a:t>1/6/17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A867FD-A2A9-414F-8619-429B1355FF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75920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.emf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4" Type="http://schemas.openxmlformats.org/officeDocument/2006/relationships/image" Target="../media/image8.png"/><Relationship Id="rId5" Type="http://schemas.openxmlformats.org/officeDocument/2006/relationships/hyperlink" Target="http://onlinelibrary.wiley.com/doi/10.1002/path.2017.241.issue-2/issuetoc" TargetMode="External"/><Relationship Id="rId6" Type="http://schemas.openxmlformats.org/officeDocument/2006/relationships/hyperlink" Target="http://onlinelibrary.wiley.com/doi/10.1002/path.4809/full%23path4809-fig-0003" TargetMode="External"/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4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4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.xml"/><Relationship Id="rId3" Type="http://schemas.openxmlformats.org/officeDocument/2006/relationships/slide" Target="slide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Slides of the figures and other useful images for</a:t>
            </a:r>
            <a:br>
              <a:rPr lang="en-US" dirty="0" smtClean="0"/>
            </a:br>
            <a:r>
              <a:rPr lang="en-US" b="1" dirty="0"/>
              <a:t>MITOCHONDRIA, THE BIG PICTURE: A PRIMER FOR STUDENTS AND RESEARCHERS</a:t>
            </a:r>
            <a:r>
              <a:rPr lang="en-US" dirty="0"/>
              <a:t> 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93145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Rectangle 1"/>
          <p:cNvSpPr>
            <a:spLocks noChangeArrowheads="1"/>
          </p:cNvSpPr>
          <p:nvPr/>
        </p:nvSpPr>
        <p:spPr bwMode="auto">
          <a:xfrm>
            <a:off x="1418506" y="152400"/>
            <a:ext cx="5454991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en-US" sz="2400" b="1" dirty="0" smtClean="0">
                <a:latin typeface="Perpetua" charset="0"/>
                <a:cs typeface="Times New Roman" charset="0"/>
              </a:rPr>
              <a:t>PATHWAY OF FATTY ACID SYNTHESIS</a:t>
            </a:r>
            <a:endParaRPr lang="en-US" sz="2400" b="1" dirty="0">
              <a:latin typeface="Perpetua" charset="0"/>
              <a:cs typeface="Times New Roman" charset="0"/>
            </a:endParaRPr>
          </a:p>
        </p:txBody>
      </p:sp>
      <p:sp>
        <p:nvSpPr>
          <p:cNvPr id="25602" name="TextBox 32"/>
          <p:cNvSpPr txBox="1">
            <a:spLocks noChangeArrowheads="1"/>
          </p:cNvSpPr>
          <p:nvPr/>
        </p:nvSpPr>
        <p:spPr bwMode="auto">
          <a:xfrm>
            <a:off x="2265618" y="914400"/>
            <a:ext cx="1524000" cy="46166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b="1" dirty="0">
                <a:latin typeface="Perpetua" charset="0"/>
                <a:cs typeface="Times New Roman" charset="0"/>
              </a:rPr>
              <a:t>citrate</a:t>
            </a:r>
          </a:p>
        </p:txBody>
      </p:sp>
      <p:sp>
        <p:nvSpPr>
          <p:cNvPr id="25603" name="TextBox 32"/>
          <p:cNvSpPr txBox="1">
            <a:spLocks noChangeArrowheads="1"/>
          </p:cNvSpPr>
          <p:nvPr/>
        </p:nvSpPr>
        <p:spPr bwMode="auto">
          <a:xfrm>
            <a:off x="230384" y="715928"/>
            <a:ext cx="1792287" cy="646331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  <a:extLst/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1800" b="1" dirty="0">
                <a:latin typeface="Arial"/>
                <a:cs typeface="Arial"/>
              </a:rPr>
              <a:t>Mitochondrial</a:t>
            </a:r>
          </a:p>
          <a:p>
            <a:pPr algn="ctr" eaLnBrk="1" hangingPunct="1"/>
            <a:r>
              <a:rPr lang="en-US" sz="1800" b="1" dirty="0">
                <a:latin typeface="Arial"/>
                <a:cs typeface="Arial"/>
              </a:rPr>
              <a:t>Acetyl CoA</a:t>
            </a:r>
          </a:p>
        </p:txBody>
      </p:sp>
      <p:sp>
        <p:nvSpPr>
          <p:cNvPr id="25604" name="TextBox 32"/>
          <p:cNvSpPr txBox="1">
            <a:spLocks noChangeArrowheads="1"/>
          </p:cNvSpPr>
          <p:nvPr/>
        </p:nvSpPr>
        <p:spPr bwMode="auto">
          <a:xfrm>
            <a:off x="533400" y="4873625"/>
            <a:ext cx="1524000" cy="40011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2000" b="1" dirty="0" err="1">
                <a:solidFill>
                  <a:srgbClr val="FF6600"/>
                </a:solidFill>
                <a:latin typeface="Arial"/>
                <a:cs typeface="Arial"/>
              </a:rPr>
              <a:t>lipoate</a:t>
            </a:r>
            <a:endParaRPr lang="en-US" sz="2000" b="1" dirty="0">
              <a:solidFill>
                <a:srgbClr val="FF6600"/>
              </a:solidFill>
              <a:latin typeface="Arial"/>
              <a:cs typeface="Arial"/>
            </a:endParaRPr>
          </a:p>
        </p:txBody>
      </p:sp>
      <p:sp>
        <p:nvSpPr>
          <p:cNvPr id="25605" name="TextBox 32"/>
          <p:cNvSpPr txBox="1">
            <a:spLocks noChangeArrowheads="1"/>
          </p:cNvSpPr>
          <p:nvPr/>
        </p:nvSpPr>
        <p:spPr bwMode="auto">
          <a:xfrm>
            <a:off x="3877252" y="5191125"/>
            <a:ext cx="1524000" cy="1200328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b="1" dirty="0">
                <a:solidFill>
                  <a:srgbClr val="FF0000"/>
                </a:solidFill>
                <a:latin typeface="Perpetua" charset="0"/>
                <a:cs typeface="Times New Roman" charset="0"/>
              </a:rPr>
              <a:t>elongated saturated</a:t>
            </a:r>
          </a:p>
          <a:p>
            <a:pPr algn="ctr" eaLnBrk="1" hangingPunct="1"/>
            <a:r>
              <a:rPr lang="en-US" b="1" dirty="0">
                <a:solidFill>
                  <a:srgbClr val="FF0000"/>
                </a:solidFill>
                <a:latin typeface="Perpetua" charset="0"/>
                <a:cs typeface="Times New Roman" charset="0"/>
              </a:rPr>
              <a:t>fatty acids</a:t>
            </a:r>
          </a:p>
        </p:txBody>
      </p:sp>
      <p:sp>
        <p:nvSpPr>
          <p:cNvPr id="25606" name="TextBox 32"/>
          <p:cNvSpPr txBox="1">
            <a:spLocks noChangeArrowheads="1"/>
          </p:cNvSpPr>
          <p:nvPr/>
        </p:nvSpPr>
        <p:spPr bwMode="auto">
          <a:xfrm>
            <a:off x="6740705" y="5475825"/>
            <a:ext cx="1828800" cy="830997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b="1" dirty="0">
                <a:solidFill>
                  <a:srgbClr val="FF0000"/>
                </a:solidFill>
                <a:latin typeface="Perpetua" charset="0"/>
                <a:cs typeface="Times New Roman" charset="0"/>
              </a:rPr>
              <a:t>unsaturated</a:t>
            </a:r>
          </a:p>
          <a:p>
            <a:pPr algn="ctr" eaLnBrk="1" hangingPunct="1"/>
            <a:r>
              <a:rPr lang="en-US" b="1" dirty="0">
                <a:latin typeface="Perpetua" charset="0"/>
                <a:cs typeface="Times New Roman" charset="0"/>
              </a:rPr>
              <a:t> </a:t>
            </a:r>
            <a:r>
              <a:rPr lang="en-US" b="1" dirty="0">
                <a:solidFill>
                  <a:srgbClr val="FF0000"/>
                </a:solidFill>
                <a:latin typeface="Perpetua" charset="0"/>
                <a:cs typeface="Times New Roman" charset="0"/>
              </a:rPr>
              <a:t>fatty acids</a:t>
            </a:r>
          </a:p>
        </p:txBody>
      </p:sp>
      <p:sp>
        <p:nvSpPr>
          <p:cNvPr id="25607" name="TextBox 32"/>
          <p:cNvSpPr txBox="1">
            <a:spLocks noChangeArrowheads="1"/>
          </p:cNvSpPr>
          <p:nvPr/>
        </p:nvSpPr>
        <p:spPr bwMode="auto">
          <a:xfrm>
            <a:off x="5486400" y="3745191"/>
            <a:ext cx="1524000" cy="40011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2000" b="1" dirty="0" err="1">
                <a:latin typeface="Perpetua" charset="0"/>
                <a:cs typeface="Times New Roman" charset="0"/>
              </a:rPr>
              <a:t>palmitate</a:t>
            </a:r>
            <a:endParaRPr lang="en-US" sz="2000" b="1" dirty="0">
              <a:latin typeface="Perpetua" charset="0"/>
              <a:cs typeface="Times New Roman" charset="0"/>
            </a:endParaRPr>
          </a:p>
        </p:txBody>
      </p:sp>
      <p:sp>
        <p:nvSpPr>
          <p:cNvPr id="25608" name="TextBox 32"/>
          <p:cNvSpPr txBox="1">
            <a:spLocks noChangeArrowheads="1"/>
          </p:cNvSpPr>
          <p:nvPr/>
        </p:nvSpPr>
        <p:spPr bwMode="auto">
          <a:xfrm>
            <a:off x="5562600" y="2238050"/>
            <a:ext cx="1524000" cy="707886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2000" b="1" dirty="0" err="1">
                <a:latin typeface="Perpetua" charset="0"/>
                <a:cs typeface="Times New Roman" charset="0"/>
              </a:rPr>
              <a:t>malonyl</a:t>
            </a:r>
            <a:r>
              <a:rPr lang="en-US" sz="2000" b="1" dirty="0">
                <a:latin typeface="Perpetua" charset="0"/>
                <a:cs typeface="Times New Roman" charset="0"/>
              </a:rPr>
              <a:t> CoA</a:t>
            </a:r>
          </a:p>
        </p:txBody>
      </p:sp>
      <p:cxnSp>
        <p:nvCxnSpPr>
          <p:cNvPr id="19" name="Straight Arrow Connector 18"/>
          <p:cNvCxnSpPr/>
          <p:nvPr/>
        </p:nvCxnSpPr>
        <p:spPr>
          <a:xfrm rot="5400000">
            <a:off x="954088" y="3084512"/>
            <a:ext cx="685800" cy="3175"/>
          </a:xfrm>
          <a:prstGeom prst="straightConnector1">
            <a:avLst/>
          </a:prstGeom>
          <a:ln>
            <a:tailEnd type="arrow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 rot="5400000">
            <a:off x="954088" y="1712912"/>
            <a:ext cx="685800" cy="3175"/>
          </a:xfrm>
          <a:prstGeom prst="straightConnector1">
            <a:avLst/>
          </a:prstGeom>
          <a:ln>
            <a:tailEnd type="arrow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/>
          <p:nvPr/>
        </p:nvCxnSpPr>
        <p:spPr>
          <a:xfrm rot="5400000">
            <a:off x="954088" y="4532312"/>
            <a:ext cx="685800" cy="3175"/>
          </a:xfrm>
          <a:prstGeom prst="straightConnector1">
            <a:avLst/>
          </a:prstGeom>
          <a:ln>
            <a:tailEnd type="arrow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/>
          <p:nvPr/>
        </p:nvCxnSpPr>
        <p:spPr>
          <a:xfrm>
            <a:off x="2032580" y="1143000"/>
            <a:ext cx="541986" cy="0"/>
          </a:xfrm>
          <a:prstGeom prst="straightConnector1">
            <a:avLst/>
          </a:prstGeom>
          <a:ln>
            <a:tailEnd type="arrow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/>
          <p:nvPr/>
        </p:nvCxnSpPr>
        <p:spPr>
          <a:xfrm>
            <a:off x="3478113" y="1146176"/>
            <a:ext cx="623009" cy="3176"/>
          </a:xfrm>
          <a:prstGeom prst="straightConnector1">
            <a:avLst/>
          </a:prstGeom>
          <a:ln>
            <a:tailEnd type="arrow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/>
          <p:nvPr/>
        </p:nvCxnSpPr>
        <p:spPr>
          <a:xfrm rot="5400000">
            <a:off x="5791994" y="1904206"/>
            <a:ext cx="914400" cy="1588"/>
          </a:xfrm>
          <a:prstGeom prst="straightConnector1">
            <a:avLst/>
          </a:prstGeom>
          <a:ln>
            <a:tailEnd type="arrow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/>
          <p:nvPr/>
        </p:nvCxnSpPr>
        <p:spPr>
          <a:xfrm>
            <a:off x="5410200" y="1143000"/>
            <a:ext cx="682625" cy="1588"/>
          </a:xfrm>
          <a:prstGeom prst="straightConnector1">
            <a:avLst/>
          </a:prstGeom>
          <a:ln>
            <a:tailEnd type="arrow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0" name="Straight Arrow Connector 29"/>
          <p:cNvCxnSpPr/>
          <p:nvPr/>
        </p:nvCxnSpPr>
        <p:spPr>
          <a:xfrm flipH="1">
            <a:off x="5055446" y="4149725"/>
            <a:ext cx="678438" cy="1195499"/>
          </a:xfrm>
          <a:prstGeom prst="straightConnector1">
            <a:avLst/>
          </a:prstGeom>
          <a:ln>
            <a:tailEnd type="arrow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5" name="Straight Arrow Connector 34"/>
          <p:cNvCxnSpPr/>
          <p:nvPr/>
        </p:nvCxnSpPr>
        <p:spPr>
          <a:xfrm rot="5400000">
            <a:off x="5791994" y="3350257"/>
            <a:ext cx="914400" cy="1588"/>
          </a:xfrm>
          <a:prstGeom prst="straightConnector1">
            <a:avLst/>
          </a:prstGeom>
          <a:ln>
            <a:tailEnd type="arrow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42" name="Straight Arrow Connector 41"/>
          <p:cNvCxnSpPr/>
          <p:nvPr/>
        </p:nvCxnSpPr>
        <p:spPr>
          <a:xfrm rot="16200000" flipH="1">
            <a:off x="6286500" y="4456113"/>
            <a:ext cx="1447800" cy="835025"/>
          </a:xfrm>
          <a:prstGeom prst="straightConnector1">
            <a:avLst/>
          </a:prstGeom>
          <a:ln>
            <a:tailEnd type="arrow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44" name="Straight Arrow Connector 43"/>
          <p:cNvCxnSpPr/>
          <p:nvPr/>
        </p:nvCxnSpPr>
        <p:spPr>
          <a:xfrm rot="10800000">
            <a:off x="5527959" y="5881105"/>
            <a:ext cx="1219200" cy="1588"/>
          </a:xfrm>
          <a:prstGeom prst="straightConnector1">
            <a:avLst/>
          </a:prstGeom>
          <a:ln>
            <a:headEnd type="arrow"/>
            <a:tailEnd type="arrow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31" name="Oval 30"/>
          <p:cNvSpPr/>
          <p:nvPr/>
        </p:nvSpPr>
        <p:spPr>
          <a:xfrm flipH="1">
            <a:off x="6416297" y="1610380"/>
            <a:ext cx="914400" cy="574675"/>
          </a:xfrm>
          <a:prstGeom prst="ellipse">
            <a:avLst/>
          </a:prstGeom>
          <a:solidFill>
            <a:srgbClr val="FFFFFF"/>
          </a:solidFill>
          <a:ln>
            <a:solidFill>
              <a:srgbClr val="000000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lIns="0" rIns="0"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 eaLnBrk="1" hangingPunct="1">
              <a:defRPr/>
            </a:pPr>
            <a:r>
              <a:rPr lang="en-US" sz="2000" b="1" dirty="0" smtClean="0">
                <a:latin typeface="Perpetua" charset="0"/>
              </a:rPr>
              <a:t>ACC1</a:t>
            </a:r>
          </a:p>
        </p:txBody>
      </p:sp>
      <p:sp>
        <p:nvSpPr>
          <p:cNvPr id="32" name="Oval 31"/>
          <p:cNvSpPr/>
          <p:nvPr/>
        </p:nvSpPr>
        <p:spPr>
          <a:xfrm>
            <a:off x="5105400" y="1611290"/>
            <a:ext cx="1066800" cy="574675"/>
          </a:xfrm>
          <a:prstGeom prst="ellipse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anchor="ctr"/>
          <a:lstStyle/>
          <a:p>
            <a:pPr algn="ctr">
              <a:defRPr/>
            </a:pPr>
            <a:r>
              <a:rPr lang="en-US" sz="2000" b="1" dirty="0">
                <a:solidFill>
                  <a:schemeClr val="tx1"/>
                </a:solidFill>
                <a:latin typeface="Perpetua" charset="0"/>
                <a:ea typeface="ＭＳ Ｐゴシック" charset="0"/>
                <a:cs typeface="Arial" charset="0"/>
              </a:rPr>
              <a:t>ACC2</a:t>
            </a:r>
          </a:p>
        </p:txBody>
      </p:sp>
      <p:sp>
        <p:nvSpPr>
          <p:cNvPr id="3" name="Oval 2"/>
          <p:cNvSpPr/>
          <p:nvPr/>
        </p:nvSpPr>
        <p:spPr>
          <a:xfrm>
            <a:off x="4639252" y="501997"/>
            <a:ext cx="466148" cy="412403"/>
          </a:xfrm>
          <a:prstGeom prst="ellipse">
            <a:avLst/>
          </a:prstGeom>
          <a:solidFill>
            <a:srgbClr val="FF66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/>
              <a:t>P</a:t>
            </a:r>
            <a:r>
              <a:rPr lang="en-US" sz="1200" dirty="0" smtClean="0"/>
              <a:t>i</a:t>
            </a:r>
            <a:endParaRPr lang="en-US" sz="1200" dirty="0"/>
          </a:p>
        </p:txBody>
      </p:sp>
      <p:sp>
        <p:nvSpPr>
          <p:cNvPr id="4" name="Oval 3"/>
          <p:cNvSpPr/>
          <p:nvPr/>
        </p:nvSpPr>
        <p:spPr>
          <a:xfrm>
            <a:off x="5006989" y="1872210"/>
            <a:ext cx="386990" cy="354611"/>
          </a:xfrm>
          <a:prstGeom prst="ellipse">
            <a:avLst/>
          </a:prstGeom>
          <a:solidFill>
            <a:srgbClr val="FF66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 smtClean="0"/>
              <a:t>Pi</a:t>
            </a:r>
            <a:endParaRPr lang="en-US" sz="1000" dirty="0"/>
          </a:p>
        </p:txBody>
      </p:sp>
      <p:sp>
        <p:nvSpPr>
          <p:cNvPr id="5" name="Oval 4"/>
          <p:cNvSpPr/>
          <p:nvPr/>
        </p:nvSpPr>
        <p:spPr>
          <a:xfrm>
            <a:off x="7203895" y="1872210"/>
            <a:ext cx="386990" cy="313755"/>
          </a:xfrm>
          <a:prstGeom prst="ellipse">
            <a:avLst/>
          </a:prstGeom>
          <a:solidFill>
            <a:srgbClr val="FF66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 smtClean="0"/>
              <a:t>pi</a:t>
            </a:r>
            <a:endParaRPr lang="en-US" sz="1000" dirty="0"/>
          </a:p>
        </p:txBody>
      </p:sp>
      <p:sp>
        <p:nvSpPr>
          <p:cNvPr id="2" name="Rectangle 1"/>
          <p:cNvSpPr/>
          <p:nvPr/>
        </p:nvSpPr>
        <p:spPr>
          <a:xfrm>
            <a:off x="533400" y="3505200"/>
            <a:ext cx="1732218" cy="685799"/>
          </a:xfrm>
          <a:prstGeom prst="rect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>
                <a:solidFill>
                  <a:schemeClr val="tx1"/>
                </a:solidFill>
              </a:rPr>
              <a:t>malonyl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trnasferase</a:t>
            </a: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533400" y="2057400"/>
            <a:ext cx="1732218" cy="685799"/>
          </a:xfrm>
          <a:prstGeom prst="rect">
            <a:avLst/>
          </a:prstGeom>
          <a:solidFill>
            <a:srgbClr val="FFFF00"/>
          </a:solidFill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tx1"/>
                </a:solidFill>
              </a:rPr>
              <a:t>ACP</a:t>
            </a:r>
          </a:p>
          <a:p>
            <a:pPr algn="ctr"/>
            <a:r>
              <a:rPr lang="en-US" b="1" dirty="0" smtClean="0">
                <a:solidFill>
                  <a:schemeClr val="tx1"/>
                </a:solidFill>
              </a:rPr>
              <a:t>(complex I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4038600" y="914400"/>
            <a:ext cx="1371600" cy="5334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rgbClr val="000000"/>
                </a:solidFill>
                <a:latin typeface="Arial"/>
                <a:cs typeface="Arial"/>
              </a:rPr>
              <a:t>ATP citrate </a:t>
            </a:r>
            <a:r>
              <a:rPr lang="en-US" b="1" dirty="0" err="1" smtClean="0">
                <a:solidFill>
                  <a:srgbClr val="000000"/>
                </a:solidFill>
                <a:latin typeface="Arial"/>
                <a:cs typeface="Arial"/>
              </a:rPr>
              <a:t>lyase</a:t>
            </a:r>
            <a:endParaRPr lang="en-US" b="1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6092826" y="715928"/>
            <a:ext cx="1486080" cy="655671"/>
          </a:xfrm>
          <a:prstGeom prst="rect">
            <a:avLst/>
          </a:prstGeom>
          <a:solidFill>
            <a:srgbClr val="FFFF00"/>
          </a:solidFill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err="1" smtClean="0"/>
              <a:t>C</a:t>
            </a:r>
            <a:r>
              <a:rPr lang="en-US" sz="2000" b="1" dirty="0" err="1">
                <a:solidFill>
                  <a:srgbClr val="000000"/>
                </a:solidFill>
              </a:rPr>
              <a:t>C</a:t>
            </a:r>
            <a:r>
              <a:rPr lang="en-US" sz="2000" b="1" dirty="0" err="1" smtClean="0">
                <a:solidFill>
                  <a:srgbClr val="000000"/>
                </a:solidFill>
              </a:rPr>
              <a:t>ytosolic</a:t>
            </a:r>
            <a:r>
              <a:rPr lang="en-US" sz="2000" b="1" dirty="0" smtClean="0">
                <a:solidFill>
                  <a:srgbClr val="000000"/>
                </a:solidFill>
              </a:rPr>
              <a:t> Acetyl CoA</a:t>
            </a:r>
            <a:endParaRPr lang="en-US" sz="2000" b="1" dirty="0"/>
          </a:p>
        </p:txBody>
      </p:sp>
      <p:sp>
        <p:nvSpPr>
          <p:cNvPr id="14" name="Rectangle 13"/>
          <p:cNvSpPr/>
          <p:nvPr/>
        </p:nvSpPr>
        <p:spPr>
          <a:xfrm>
            <a:off x="6747159" y="2893851"/>
            <a:ext cx="1711041" cy="611349"/>
          </a:xfrm>
          <a:prstGeom prst="rect">
            <a:avLst/>
          </a:prstGeom>
          <a:solidFill>
            <a:srgbClr val="FFFFFF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rgbClr val="000000"/>
                </a:solidFill>
              </a:rPr>
              <a:t>Fatty acid synthase</a:t>
            </a:r>
            <a:endParaRPr lang="en-US" b="1" dirty="0">
              <a:solidFill>
                <a:srgbClr val="000000"/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7397390" y="4684977"/>
            <a:ext cx="1613591" cy="912549"/>
          </a:xfrm>
          <a:prstGeom prst="rect">
            <a:avLst/>
          </a:prstGeom>
          <a:solidFill>
            <a:srgbClr val="FFFFFF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/>
              <a:t>N</a:t>
            </a:r>
            <a:r>
              <a:rPr lang="en-US" b="1" dirty="0" smtClean="0">
                <a:solidFill>
                  <a:srgbClr val="000000"/>
                </a:solidFill>
              </a:rPr>
              <a:t>NADH cytochrome b </a:t>
            </a:r>
            <a:r>
              <a:rPr lang="en-US" b="1" dirty="0" err="1" smtClean="0">
                <a:solidFill>
                  <a:srgbClr val="000000"/>
                </a:solidFill>
              </a:rPr>
              <a:t>reductase</a:t>
            </a:r>
            <a:endParaRPr lang="en-US" b="1" dirty="0"/>
          </a:p>
        </p:txBody>
      </p:sp>
      <p:sp>
        <p:nvSpPr>
          <p:cNvPr id="17" name="Rectangle 16"/>
          <p:cNvSpPr/>
          <p:nvPr/>
        </p:nvSpPr>
        <p:spPr>
          <a:xfrm>
            <a:off x="7086600" y="4145301"/>
            <a:ext cx="1924381" cy="368065"/>
          </a:xfrm>
          <a:prstGeom prst="rect">
            <a:avLst/>
          </a:prstGeom>
          <a:solidFill>
            <a:srgbClr val="FFFFFF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rgbClr val="000000"/>
                </a:solidFill>
              </a:rPr>
              <a:t>Cytochrome b5</a:t>
            </a:r>
            <a:endParaRPr lang="en-US" b="1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525543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Rectangle 1"/>
          <p:cNvSpPr>
            <a:spLocks noChangeArrowheads="1"/>
          </p:cNvSpPr>
          <p:nvPr/>
        </p:nvSpPr>
        <p:spPr bwMode="auto">
          <a:xfrm>
            <a:off x="643276" y="152400"/>
            <a:ext cx="847128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en-US" sz="2400" b="1" dirty="0" smtClean="0">
                <a:solidFill>
                  <a:srgbClr val="000000"/>
                </a:solidFill>
                <a:latin typeface="Perpetua" charset="0"/>
                <a:cs typeface="Times New Roman" charset="0"/>
              </a:rPr>
              <a:t>PATHWAY OF MITOCHONDRIAL FATTY ACID OXIDATION</a:t>
            </a:r>
            <a:endParaRPr lang="en-US" sz="2400" b="1" dirty="0">
              <a:solidFill>
                <a:srgbClr val="000000"/>
              </a:solidFill>
              <a:latin typeface="Perpetua" charset="0"/>
              <a:cs typeface="Times New Roman" charset="0"/>
            </a:endParaRPr>
          </a:p>
        </p:txBody>
      </p:sp>
      <p:sp>
        <p:nvSpPr>
          <p:cNvPr id="27650" name="TextBox 32"/>
          <p:cNvSpPr txBox="1">
            <a:spLocks noChangeArrowheads="1"/>
          </p:cNvSpPr>
          <p:nvPr/>
        </p:nvSpPr>
        <p:spPr bwMode="auto">
          <a:xfrm>
            <a:off x="3733800" y="1019175"/>
            <a:ext cx="1295400" cy="646331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1800" dirty="0">
                <a:solidFill>
                  <a:srgbClr val="FF6600"/>
                </a:solidFill>
                <a:latin typeface="Perpetua" charset="0"/>
                <a:cs typeface="Times New Roman" charset="0"/>
              </a:rPr>
              <a:t>unsaturated</a:t>
            </a:r>
          </a:p>
          <a:p>
            <a:pPr algn="ctr" eaLnBrk="1" hangingPunct="1"/>
            <a:r>
              <a:rPr lang="en-US" sz="1800" dirty="0">
                <a:solidFill>
                  <a:srgbClr val="FF6600"/>
                </a:solidFill>
                <a:latin typeface="Perpetua" charset="0"/>
                <a:cs typeface="Times New Roman" charset="0"/>
              </a:rPr>
              <a:t>F.A.</a:t>
            </a:r>
          </a:p>
        </p:txBody>
      </p:sp>
      <p:sp>
        <p:nvSpPr>
          <p:cNvPr id="27651" name="TextBox 32"/>
          <p:cNvSpPr txBox="1">
            <a:spLocks noChangeArrowheads="1"/>
          </p:cNvSpPr>
          <p:nvPr/>
        </p:nvSpPr>
        <p:spPr bwMode="auto">
          <a:xfrm>
            <a:off x="6172200" y="1031875"/>
            <a:ext cx="914400" cy="584776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1600" dirty="0">
                <a:solidFill>
                  <a:srgbClr val="FF6600"/>
                </a:solidFill>
                <a:latin typeface="Perpetua" charset="0"/>
                <a:cs typeface="Times New Roman" charset="0"/>
              </a:rPr>
              <a:t>saturated F.A.</a:t>
            </a:r>
          </a:p>
        </p:txBody>
      </p:sp>
      <p:sp>
        <p:nvSpPr>
          <p:cNvPr id="27652" name="TextBox 32"/>
          <p:cNvSpPr txBox="1">
            <a:spLocks noChangeArrowheads="1"/>
          </p:cNvSpPr>
          <p:nvPr/>
        </p:nvSpPr>
        <p:spPr bwMode="auto">
          <a:xfrm>
            <a:off x="6934200" y="2359025"/>
            <a:ext cx="1371600" cy="646331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1800" b="1" dirty="0">
                <a:latin typeface="Perpetua" charset="0"/>
                <a:cs typeface="Times New Roman" charset="0"/>
              </a:rPr>
              <a:t>acyl CoA DH</a:t>
            </a:r>
            <a:r>
              <a:rPr lang="ja-JP" altLang="en-US" sz="1800" b="1" dirty="0">
                <a:latin typeface="Perpetua" charset="0"/>
                <a:cs typeface="Times New Roman" charset="0"/>
              </a:rPr>
              <a:t>’</a:t>
            </a:r>
            <a:r>
              <a:rPr lang="en-US" altLang="ja-JP" sz="1800" b="1" dirty="0">
                <a:latin typeface="Perpetua" charset="0"/>
                <a:cs typeface="Times New Roman" charset="0"/>
              </a:rPr>
              <a:t>s</a:t>
            </a:r>
            <a:endParaRPr lang="en-US" sz="1800" b="1" dirty="0">
              <a:latin typeface="Perpetua" charset="0"/>
              <a:cs typeface="Times New Roman" charset="0"/>
            </a:endParaRPr>
          </a:p>
        </p:txBody>
      </p:sp>
      <p:sp>
        <p:nvSpPr>
          <p:cNvPr id="27653" name="TextBox 32"/>
          <p:cNvSpPr txBox="1">
            <a:spLocks noChangeArrowheads="1"/>
          </p:cNvSpPr>
          <p:nvPr/>
        </p:nvSpPr>
        <p:spPr bwMode="auto">
          <a:xfrm>
            <a:off x="4562895" y="6260975"/>
            <a:ext cx="1663700" cy="52322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2800" dirty="0">
                <a:solidFill>
                  <a:srgbClr val="FF6600"/>
                </a:solidFill>
                <a:latin typeface="Perpetua" charset="0"/>
                <a:cs typeface="Times New Roman" charset="0"/>
              </a:rPr>
              <a:t>acetyl CoA</a:t>
            </a:r>
          </a:p>
        </p:txBody>
      </p:sp>
      <p:sp>
        <p:nvSpPr>
          <p:cNvPr id="10" name="Oval 9"/>
          <p:cNvSpPr/>
          <p:nvPr/>
        </p:nvSpPr>
        <p:spPr>
          <a:xfrm>
            <a:off x="4589463" y="3397252"/>
            <a:ext cx="1676400" cy="676273"/>
          </a:xfrm>
          <a:prstGeom prst="ellipse">
            <a:avLst/>
          </a:prstGeom>
          <a:solidFill>
            <a:srgbClr val="FAC090"/>
          </a:solidFill>
          <a:ln>
            <a:solidFill>
              <a:srgbClr val="000000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 eaLnBrk="1" hangingPunct="1">
              <a:defRPr/>
            </a:pPr>
            <a:endParaRPr lang="en-US" sz="1400" dirty="0" smtClean="0">
              <a:latin typeface="Perpetua" charset="0"/>
              <a:cs typeface="Times New Roman" charset="0"/>
            </a:endParaRPr>
          </a:p>
          <a:p>
            <a:pPr algn="ctr" eaLnBrk="1" hangingPunct="1">
              <a:defRPr/>
            </a:pPr>
            <a:endParaRPr lang="en-US" sz="1400" dirty="0" smtClean="0">
              <a:latin typeface="Perpetua" charset="0"/>
              <a:cs typeface="Times New Roman" charset="0"/>
            </a:endParaRPr>
          </a:p>
          <a:p>
            <a:pPr algn="ctr" eaLnBrk="1" hangingPunct="1">
              <a:defRPr/>
            </a:pPr>
            <a:r>
              <a:rPr lang="en-US" sz="1400" dirty="0" smtClean="0">
                <a:latin typeface="Perpetua" charset="0"/>
                <a:cs typeface="Times New Roman" charset="0"/>
              </a:rPr>
              <a:t>short chain</a:t>
            </a:r>
          </a:p>
          <a:p>
            <a:pPr algn="ctr" eaLnBrk="1" hangingPunct="1">
              <a:defRPr/>
            </a:pPr>
            <a:r>
              <a:rPr lang="en-US" sz="1400" dirty="0" err="1" smtClean="0">
                <a:latin typeface="Perpetua" charset="0"/>
                <a:cs typeface="Times New Roman" charset="0"/>
              </a:rPr>
              <a:t>enoyl</a:t>
            </a:r>
            <a:r>
              <a:rPr lang="en-US" sz="1400" dirty="0" smtClean="0">
                <a:latin typeface="Perpetua" charset="0"/>
                <a:cs typeface="Times New Roman" charset="0"/>
              </a:rPr>
              <a:t>-CoA</a:t>
            </a:r>
          </a:p>
          <a:p>
            <a:pPr algn="ctr" eaLnBrk="1" hangingPunct="1">
              <a:defRPr/>
            </a:pPr>
            <a:r>
              <a:rPr lang="en-US" sz="1400" dirty="0" smtClean="0">
                <a:latin typeface="Perpetua" charset="0"/>
                <a:cs typeface="Times New Roman" charset="0"/>
              </a:rPr>
              <a:t>hydrolase</a:t>
            </a:r>
          </a:p>
          <a:p>
            <a:pPr algn="ctr" eaLnBrk="1" hangingPunct="1">
              <a:defRPr/>
            </a:pPr>
            <a:endParaRPr lang="en-US" sz="1400" dirty="0" smtClean="0">
              <a:latin typeface="Perpetua" charset="0"/>
              <a:cs typeface="Times New Roman" charset="0"/>
            </a:endParaRPr>
          </a:p>
          <a:p>
            <a:pPr algn="ctr" eaLnBrk="1" hangingPunct="1">
              <a:defRPr/>
            </a:pPr>
            <a:endParaRPr lang="en-US" sz="1400" dirty="0" smtClean="0">
              <a:latin typeface="Perpetua" charset="0"/>
              <a:cs typeface="Times New Roman" charset="0"/>
            </a:endParaRPr>
          </a:p>
        </p:txBody>
      </p:sp>
      <p:sp>
        <p:nvSpPr>
          <p:cNvPr id="12" name="Oval 11"/>
          <p:cNvSpPr/>
          <p:nvPr/>
        </p:nvSpPr>
        <p:spPr>
          <a:xfrm>
            <a:off x="1419225" y="2219325"/>
            <a:ext cx="1066800" cy="574675"/>
          </a:xfrm>
          <a:prstGeom prst="ellipse">
            <a:avLst/>
          </a:prstGeom>
          <a:solidFill>
            <a:srgbClr val="CCFFCC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600" b="1" dirty="0">
                <a:solidFill>
                  <a:schemeClr val="tx1"/>
                </a:solidFill>
                <a:latin typeface="Perpetua" charset="0"/>
                <a:ea typeface="ＭＳ Ｐゴシック" charset="0"/>
                <a:cs typeface="Arial" charset="0"/>
              </a:rPr>
              <a:t>LCAD</a:t>
            </a:r>
          </a:p>
        </p:txBody>
      </p:sp>
      <p:sp>
        <p:nvSpPr>
          <p:cNvPr id="13" name="Oval 12"/>
          <p:cNvSpPr/>
          <p:nvPr/>
        </p:nvSpPr>
        <p:spPr>
          <a:xfrm>
            <a:off x="2719388" y="2209800"/>
            <a:ext cx="1347786" cy="574675"/>
          </a:xfrm>
          <a:prstGeom prst="ellipse">
            <a:avLst/>
          </a:prstGeom>
          <a:solidFill>
            <a:srgbClr val="CCFFCC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600" b="1" dirty="0">
                <a:solidFill>
                  <a:schemeClr val="tx1"/>
                </a:solidFill>
                <a:latin typeface="Perpetua" charset="0"/>
                <a:ea typeface="ＭＳ Ｐゴシック" charset="0"/>
                <a:cs typeface="Arial" charset="0"/>
              </a:rPr>
              <a:t>VLCAD</a:t>
            </a:r>
          </a:p>
        </p:txBody>
      </p:sp>
      <p:sp>
        <p:nvSpPr>
          <p:cNvPr id="15" name="Oval 14"/>
          <p:cNvSpPr/>
          <p:nvPr/>
        </p:nvSpPr>
        <p:spPr>
          <a:xfrm>
            <a:off x="5556250" y="2209800"/>
            <a:ext cx="1066800" cy="574675"/>
          </a:xfrm>
          <a:prstGeom prst="ellipse">
            <a:avLst/>
          </a:prstGeom>
          <a:solidFill>
            <a:srgbClr val="CCFFCC"/>
          </a:solidFill>
          <a:ln>
            <a:solidFill>
              <a:srgbClr val="000000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 eaLnBrk="1" hangingPunct="1">
              <a:defRPr/>
            </a:pPr>
            <a:r>
              <a:rPr lang="en-US" sz="1800" b="1" dirty="0" smtClean="0">
                <a:latin typeface="Perpetua" charset="0"/>
              </a:rPr>
              <a:t>SCAD</a:t>
            </a:r>
          </a:p>
        </p:txBody>
      </p:sp>
      <p:sp>
        <p:nvSpPr>
          <p:cNvPr id="17" name="Oval 16"/>
          <p:cNvSpPr/>
          <p:nvPr/>
        </p:nvSpPr>
        <p:spPr>
          <a:xfrm>
            <a:off x="4876800" y="4419600"/>
            <a:ext cx="1066800" cy="574675"/>
          </a:xfrm>
          <a:prstGeom prst="ellipse">
            <a:avLst/>
          </a:prstGeom>
          <a:solidFill>
            <a:srgbClr val="FAC090"/>
          </a:solidFill>
          <a:ln>
            <a:solidFill>
              <a:srgbClr val="000000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 eaLnBrk="1" hangingPunct="1">
              <a:defRPr/>
            </a:pPr>
            <a:r>
              <a:rPr lang="en-US" sz="1400" b="1" dirty="0" smtClean="0">
                <a:solidFill>
                  <a:srgbClr val="000000"/>
                </a:solidFill>
                <a:latin typeface="Perpetua" charset="0"/>
              </a:rPr>
              <a:t>SCHAD</a:t>
            </a:r>
          </a:p>
        </p:txBody>
      </p:sp>
      <p:sp>
        <p:nvSpPr>
          <p:cNvPr id="20" name="Oval 19"/>
          <p:cNvSpPr/>
          <p:nvPr/>
        </p:nvSpPr>
        <p:spPr>
          <a:xfrm>
            <a:off x="7038975" y="3475038"/>
            <a:ext cx="1066800" cy="574675"/>
          </a:xfrm>
          <a:prstGeom prst="ellipse">
            <a:avLst/>
          </a:prstGeom>
          <a:solidFill>
            <a:srgbClr val="FAC090"/>
          </a:solidFill>
          <a:ln>
            <a:solidFill>
              <a:srgbClr val="000000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 eaLnBrk="1" hangingPunct="1">
              <a:defRPr/>
            </a:pPr>
            <a:r>
              <a:rPr lang="en-US" sz="1800" b="1" dirty="0" smtClean="0">
                <a:latin typeface="Perpetua" charset="0"/>
              </a:rPr>
              <a:t>ETF.Q</a:t>
            </a:r>
          </a:p>
        </p:txBody>
      </p:sp>
      <p:sp>
        <p:nvSpPr>
          <p:cNvPr id="21" name="Rounded Rectangle 20"/>
          <p:cNvSpPr/>
          <p:nvPr/>
        </p:nvSpPr>
        <p:spPr>
          <a:xfrm>
            <a:off x="838200" y="1957388"/>
            <a:ext cx="7467600" cy="1066800"/>
          </a:xfrm>
          <a:prstGeom prst="roundRect">
            <a:avLst/>
          </a:prstGeom>
          <a:noFill/>
          <a:ln w="34925">
            <a:solidFill>
              <a:schemeClr val="bg2">
                <a:lumMod val="90000"/>
              </a:schemeClr>
            </a:solidFill>
          </a:ln>
          <a:effec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000000"/>
              </a:solidFill>
              <a:latin typeface="Perpetua" charset="0"/>
              <a:ea typeface="ＭＳ Ｐゴシック" charset="0"/>
              <a:cs typeface="Arial" charset="0"/>
            </a:endParaRPr>
          </a:p>
        </p:txBody>
      </p:sp>
      <p:sp>
        <p:nvSpPr>
          <p:cNvPr id="22" name="Right Brace 21"/>
          <p:cNvSpPr>
            <a:spLocks/>
          </p:cNvSpPr>
          <p:nvPr/>
        </p:nvSpPr>
        <p:spPr bwMode="auto">
          <a:xfrm rot="5400000">
            <a:off x="5199063" y="2514600"/>
            <a:ext cx="381000" cy="1447800"/>
          </a:xfrm>
          <a:prstGeom prst="rightBrace">
            <a:avLst>
              <a:gd name="adj1" fmla="val 0"/>
              <a:gd name="adj2" fmla="val 49407"/>
            </a:avLst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>
            <a:outerShdw blurRad="63500" dist="26940" dir="5400000" algn="t" rotWithShape="0">
              <a:srgbClr val="000000">
                <a:alpha val="50000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latin typeface="Perpetua" charset="0"/>
              <a:cs typeface="Arial" charset="0"/>
            </a:endParaRPr>
          </a:p>
        </p:txBody>
      </p:sp>
      <p:sp>
        <p:nvSpPr>
          <p:cNvPr id="23" name="Right Brace 22"/>
          <p:cNvSpPr>
            <a:spLocks/>
          </p:cNvSpPr>
          <p:nvPr/>
        </p:nvSpPr>
        <p:spPr bwMode="auto">
          <a:xfrm rot="5400000">
            <a:off x="3048000" y="1905000"/>
            <a:ext cx="381000" cy="2667000"/>
          </a:xfrm>
          <a:prstGeom prst="rightBrace">
            <a:avLst>
              <a:gd name="adj1" fmla="val 0"/>
              <a:gd name="adj2" fmla="val 49407"/>
            </a:avLst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>
            <a:outerShdw blurRad="63500" dist="26940" dir="5400000" algn="t" rotWithShape="0">
              <a:srgbClr val="000000">
                <a:alpha val="50000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latin typeface="Perpetua" charset="0"/>
              <a:cs typeface="Arial" charset="0"/>
            </a:endParaRPr>
          </a:p>
        </p:txBody>
      </p:sp>
      <p:cxnSp>
        <p:nvCxnSpPr>
          <p:cNvPr id="24" name="Straight Arrow Connector 23"/>
          <p:cNvCxnSpPr/>
          <p:nvPr/>
        </p:nvCxnSpPr>
        <p:spPr>
          <a:xfrm rot="5400000">
            <a:off x="5234782" y="4266406"/>
            <a:ext cx="304800" cy="1587"/>
          </a:xfrm>
          <a:prstGeom prst="straightConnector1">
            <a:avLst/>
          </a:prstGeom>
          <a:ln>
            <a:tailEnd type="arrow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1" name="Straight Arrow Connector 30"/>
          <p:cNvCxnSpPr/>
          <p:nvPr/>
        </p:nvCxnSpPr>
        <p:spPr>
          <a:xfrm rot="5400000">
            <a:off x="5247482" y="5198269"/>
            <a:ext cx="304800" cy="1587"/>
          </a:xfrm>
          <a:prstGeom prst="straightConnector1">
            <a:avLst/>
          </a:prstGeom>
          <a:ln>
            <a:tailEnd type="arrow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2" name="Straight Arrow Connector 31"/>
          <p:cNvCxnSpPr/>
          <p:nvPr/>
        </p:nvCxnSpPr>
        <p:spPr>
          <a:xfrm rot="5400000">
            <a:off x="5247482" y="6147594"/>
            <a:ext cx="304800" cy="1587"/>
          </a:xfrm>
          <a:prstGeom prst="straightConnector1">
            <a:avLst/>
          </a:prstGeom>
          <a:ln>
            <a:tailEnd type="arrow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/>
        </p:nvCxnSpPr>
        <p:spPr>
          <a:xfrm rot="5400000" flipH="1" flipV="1">
            <a:off x="2084388" y="5219700"/>
            <a:ext cx="2362200" cy="0"/>
          </a:xfrm>
          <a:prstGeom prst="line">
            <a:avLst/>
          </a:prstGeom>
          <a:ln/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5" name="Straight Arrow Connector 34"/>
          <p:cNvCxnSpPr/>
          <p:nvPr/>
        </p:nvCxnSpPr>
        <p:spPr>
          <a:xfrm flipV="1">
            <a:off x="3263900" y="6400800"/>
            <a:ext cx="1308100" cy="1"/>
          </a:xfrm>
          <a:prstGeom prst="straightConnector1">
            <a:avLst/>
          </a:prstGeom>
          <a:ln>
            <a:tailEnd type="arrow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8" name="Straight Arrow Connector 37"/>
          <p:cNvCxnSpPr/>
          <p:nvPr/>
        </p:nvCxnSpPr>
        <p:spPr>
          <a:xfrm>
            <a:off x="1952625" y="1284288"/>
            <a:ext cx="304800" cy="1587"/>
          </a:xfrm>
          <a:prstGeom prst="straightConnector1">
            <a:avLst/>
          </a:prstGeom>
          <a:ln>
            <a:tailEnd type="arrow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41" name="Straight Arrow Connector 40"/>
          <p:cNvCxnSpPr/>
          <p:nvPr/>
        </p:nvCxnSpPr>
        <p:spPr>
          <a:xfrm>
            <a:off x="3429000" y="1271588"/>
            <a:ext cx="304800" cy="1587"/>
          </a:xfrm>
          <a:prstGeom prst="straightConnector1">
            <a:avLst/>
          </a:prstGeom>
          <a:ln>
            <a:tailEnd type="arrow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42" name="Straight Arrow Connector 41"/>
          <p:cNvCxnSpPr/>
          <p:nvPr/>
        </p:nvCxnSpPr>
        <p:spPr>
          <a:xfrm rot="16200000" flipH="1">
            <a:off x="3880643" y="1710532"/>
            <a:ext cx="373063" cy="0"/>
          </a:xfrm>
          <a:prstGeom prst="straightConnector1">
            <a:avLst/>
          </a:prstGeom>
          <a:ln>
            <a:tailEnd type="arrow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44" name="Straight Arrow Connector 43"/>
          <p:cNvCxnSpPr/>
          <p:nvPr/>
        </p:nvCxnSpPr>
        <p:spPr>
          <a:xfrm rot="5400000">
            <a:off x="7587456" y="1788319"/>
            <a:ext cx="269875" cy="1588"/>
          </a:xfrm>
          <a:prstGeom prst="straightConnector1">
            <a:avLst/>
          </a:prstGeom>
          <a:ln>
            <a:tailEnd type="arrow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50" name="Straight Arrow Connector 49"/>
          <p:cNvCxnSpPr/>
          <p:nvPr/>
        </p:nvCxnSpPr>
        <p:spPr>
          <a:xfrm rot="16200000" flipH="1">
            <a:off x="7357268" y="3234532"/>
            <a:ext cx="373063" cy="0"/>
          </a:xfrm>
          <a:prstGeom prst="straightConnector1">
            <a:avLst/>
          </a:prstGeom>
          <a:ln>
            <a:tailEnd type="arrow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51" name="Straight Arrow Connector 50"/>
          <p:cNvCxnSpPr/>
          <p:nvPr/>
        </p:nvCxnSpPr>
        <p:spPr>
          <a:xfrm flipH="1">
            <a:off x="4935538" y="1271588"/>
            <a:ext cx="1236662" cy="0"/>
          </a:xfrm>
          <a:prstGeom prst="straightConnector1">
            <a:avLst/>
          </a:prstGeom>
          <a:ln>
            <a:tailEnd type="arrow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" name="Oval 1"/>
          <p:cNvSpPr/>
          <p:nvPr/>
        </p:nvSpPr>
        <p:spPr>
          <a:xfrm>
            <a:off x="838200" y="896936"/>
            <a:ext cx="1066800" cy="677864"/>
          </a:xfrm>
          <a:prstGeom prst="ellipse">
            <a:avLst/>
          </a:prstGeom>
          <a:solidFill>
            <a:srgbClr val="FFFF00"/>
          </a:solidFill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tx1"/>
                </a:solidFill>
              </a:rPr>
              <a:t>CPT1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3" name="Oval 2"/>
          <p:cNvSpPr/>
          <p:nvPr/>
        </p:nvSpPr>
        <p:spPr>
          <a:xfrm>
            <a:off x="2413000" y="865187"/>
            <a:ext cx="1016000" cy="709613"/>
          </a:xfrm>
          <a:prstGeom prst="ellipse">
            <a:avLst/>
          </a:prstGeom>
          <a:solidFill>
            <a:srgbClr val="FFFF00"/>
          </a:solidFill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rgbClr val="000000"/>
                </a:solidFill>
              </a:rPr>
              <a:t>CPT2</a:t>
            </a:r>
            <a:endParaRPr lang="en-US" b="1" dirty="0">
              <a:solidFill>
                <a:srgbClr val="000000"/>
              </a:solidFill>
            </a:endParaRPr>
          </a:p>
        </p:txBody>
      </p:sp>
      <p:sp>
        <p:nvSpPr>
          <p:cNvPr id="4" name="Oval 3"/>
          <p:cNvSpPr/>
          <p:nvPr/>
        </p:nvSpPr>
        <p:spPr>
          <a:xfrm>
            <a:off x="4959350" y="591010"/>
            <a:ext cx="1212850" cy="680578"/>
          </a:xfrm>
          <a:prstGeom prst="ellipse">
            <a:avLst/>
          </a:prstGeom>
          <a:solidFill>
            <a:srgbClr val="FFFF00"/>
          </a:solidFill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rgbClr val="000000"/>
                </a:solidFill>
              </a:rPr>
              <a:t>DECR</a:t>
            </a:r>
            <a:endParaRPr lang="en-US" b="1" dirty="0">
              <a:solidFill>
                <a:srgbClr val="000000"/>
              </a:solidFill>
            </a:endParaRPr>
          </a:p>
        </p:txBody>
      </p:sp>
      <p:sp>
        <p:nvSpPr>
          <p:cNvPr id="5" name="Oval 4"/>
          <p:cNvSpPr/>
          <p:nvPr/>
        </p:nvSpPr>
        <p:spPr>
          <a:xfrm>
            <a:off x="7277100" y="865187"/>
            <a:ext cx="1028700" cy="688976"/>
          </a:xfrm>
          <a:prstGeom prst="ellipse">
            <a:avLst/>
          </a:prstGeom>
          <a:solidFill>
            <a:srgbClr val="FFFF00"/>
          </a:solidFill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rgbClr val="000000"/>
                </a:solidFill>
              </a:rPr>
              <a:t>ETF</a:t>
            </a:r>
            <a:endParaRPr lang="en-US" b="1" dirty="0">
              <a:solidFill>
                <a:srgbClr val="000000"/>
              </a:solidFill>
            </a:endParaRPr>
          </a:p>
        </p:txBody>
      </p:sp>
      <p:sp>
        <p:nvSpPr>
          <p:cNvPr id="6" name="Oval 5"/>
          <p:cNvSpPr/>
          <p:nvPr/>
        </p:nvSpPr>
        <p:spPr>
          <a:xfrm>
            <a:off x="2679700" y="3397252"/>
            <a:ext cx="1168400" cy="652461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rgbClr val="000000"/>
                </a:solidFill>
              </a:rPr>
              <a:t>HADHB</a:t>
            </a:r>
            <a:endParaRPr lang="en-US" b="1" dirty="0">
              <a:solidFill>
                <a:srgbClr val="000000"/>
              </a:solidFill>
            </a:endParaRPr>
          </a:p>
        </p:txBody>
      </p:sp>
      <p:sp>
        <p:nvSpPr>
          <p:cNvPr id="9" name="Oval 8"/>
          <p:cNvSpPr/>
          <p:nvPr/>
        </p:nvSpPr>
        <p:spPr>
          <a:xfrm>
            <a:off x="4203700" y="2128837"/>
            <a:ext cx="1182688" cy="665163"/>
          </a:xfrm>
          <a:prstGeom prst="ellipse">
            <a:avLst/>
          </a:prstGeom>
          <a:solidFill>
            <a:srgbClr val="CCFFCC"/>
          </a:solidFill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rgbClr val="000000"/>
                </a:solidFill>
              </a:rPr>
              <a:t>MCAD</a:t>
            </a:r>
            <a:endParaRPr lang="en-US" b="1" dirty="0">
              <a:solidFill>
                <a:srgbClr val="000000"/>
              </a:solidFill>
            </a:endParaRPr>
          </a:p>
        </p:txBody>
      </p:sp>
      <p:sp>
        <p:nvSpPr>
          <p:cNvPr id="25" name="Oval 24"/>
          <p:cNvSpPr/>
          <p:nvPr/>
        </p:nvSpPr>
        <p:spPr>
          <a:xfrm>
            <a:off x="4665663" y="5364163"/>
            <a:ext cx="1277937" cy="534987"/>
          </a:xfrm>
          <a:prstGeom prst="ellipse">
            <a:avLst/>
          </a:prstGeom>
          <a:solidFill>
            <a:srgbClr val="FAC090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 smtClean="0">
                <a:solidFill>
                  <a:srgbClr val="000000"/>
                </a:solidFill>
              </a:rPr>
              <a:t>ACAA2</a:t>
            </a:r>
            <a:endParaRPr lang="en-US" sz="1600" b="1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068061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Hela-7JC-13Dc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74889" y="1128889"/>
            <a:ext cx="5324263" cy="4096385"/>
          </a:xfrm>
          <a:prstGeom prst="rect">
            <a:avLst/>
          </a:prstGeom>
          <a:noFill/>
          <a:extLst/>
        </p:spPr>
      </p:pic>
      <p:sp>
        <p:nvSpPr>
          <p:cNvPr id="3" name="Text Box 4"/>
          <p:cNvSpPr txBox="1"/>
          <p:nvPr/>
        </p:nvSpPr>
        <p:spPr>
          <a:xfrm>
            <a:off x="6575778" y="2108835"/>
            <a:ext cx="2286000" cy="1943100"/>
          </a:xfrm>
          <a:prstGeom prst="rect">
            <a:avLst/>
          </a:prstGeom>
          <a:noFill/>
          <a:ln>
            <a:noFill/>
          </a:ln>
          <a:effectLst/>
          <a:extLst>
            <a:ext uri="{C572A759-6A51-4108-AA02-DFA0A04FC94B}">
              <ma14:wrappingTextBoxFlag xmlns:ma14="http://schemas.microsoft.com/office/mac/drawingml/2011/main"/>
            </a:ext>
          </a:extLst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400" dirty="0" smtClean="0">
                <a:effectLst/>
                <a:ea typeface="ＭＳ 明朝"/>
                <a:cs typeface="Times New Roman"/>
              </a:rPr>
              <a:t>Green </a:t>
            </a:r>
            <a:r>
              <a:rPr lang="en-US" sz="1400" dirty="0">
                <a:effectLst/>
                <a:ea typeface="ＭＳ 明朝"/>
                <a:cs typeface="Times New Roman"/>
              </a:rPr>
              <a:t>fluorescence shows labeled mitochondria, red fluorescence is surface F1F0 reacted with an labeled antibody to the enzymes beta subunit.</a:t>
            </a:r>
            <a:endParaRPr lang="en-US" sz="1200" dirty="0">
              <a:effectLst/>
              <a:ea typeface="ＭＳ 明朝"/>
              <a:cs typeface="Times New Roman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130300" y="444500"/>
            <a:ext cx="45210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ea typeface="ＭＳ 明朝"/>
                <a:cs typeface="Times New Roman"/>
              </a:rPr>
              <a:t>Ectopic ATP synthase, shown for HepG2 cells.</a:t>
            </a:r>
            <a:r>
              <a:rPr lang="en-US" sz="1600" dirty="0">
                <a:ea typeface="ＭＳ 明朝"/>
                <a:cs typeface="Times New Roman"/>
              </a:rPr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6986575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4223" y="679776"/>
            <a:ext cx="6660444" cy="5616222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extBox 2"/>
          <p:cNvSpPr txBox="1"/>
          <p:nvPr/>
        </p:nvSpPr>
        <p:spPr>
          <a:xfrm>
            <a:off x="1270000" y="310444"/>
            <a:ext cx="64346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latin typeface="Arial"/>
                <a:cs typeface="Arial"/>
              </a:rPr>
              <a:t>Mitochondrial involvement in apoptosis</a:t>
            </a:r>
            <a:r>
              <a:rPr lang="en-US" dirty="0" smtClean="0"/>
              <a:t>.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270000" y="6295998"/>
            <a:ext cx="64346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Proteins in yellow are mitochondrial.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5587113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ecagon 3"/>
          <p:cNvSpPr/>
          <p:nvPr/>
        </p:nvSpPr>
        <p:spPr>
          <a:xfrm>
            <a:off x="1371599" y="2460625"/>
            <a:ext cx="1120775" cy="914400"/>
          </a:xfrm>
          <a:prstGeom prst="decagon">
            <a:avLst/>
          </a:prstGeom>
          <a:solidFill>
            <a:srgbClr val="FFFF00"/>
          </a:solidFill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1485535" y="2660374"/>
            <a:ext cx="889000" cy="461665"/>
          </a:xfrm>
          <a:prstGeom prst="rect">
            <a:avLst/>
          </a:prstGeom>
          <a:noFill/>
          <a:ln>
            <a:solidFill>
              <a:srgbClr val="00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MCl1</a:t>
            </a:r>
            <a:endParaRPr lang="en-US" sz="2400" b="1" dirty="0"/>
          </a:p>
        </p:txBody>
      </p:sp>
      <p:sp>
        <p:nvSpPr>
          <p:cNvPr id="7" name="Decagon 6"/>
          <p:cNvSpPr/>
          <p:nvPr/>
        </p:nvSpPr>
        <p:spPr>
          <a:xfrm>
            <a:off x="5254625" y="2460625"/>
            <a:ext cx="1063625" cy="914400"/>
          </a:xfrm>
          <a:prstGeom prst="decagon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Mcl-1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5508625" y="1524000"/>
            <a:ext cx="8096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err="1" smtClean="0"/>
              <a:t>Ubiq</a:t>
            </a:r>
            <a:endParaRPr lang="en-US" b="1" dirty="0"/>
          </a:p>
        </p:txBody>
      </p:sp>
      <p:cxnSp>
        <p:nvCxnSpPr>
          <p:cNvPr id="15" name="Straight Arrow Connector 14"/>
          <p:cNvCxnSpPr/>
          <p:nvPr/>
        </p:nvCxnSpPr>
        <p:spPr>
          <a:xfrm>
            <a:off x="2889250" y="2936875"/>
            <a:ext cx="1920875" cy="0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5030408" y="4019292"/>
            <a:ext cx="1444625" cy="46166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USP9X</a:t>
            </a:r>
            <a:endParaRPr lang="en-US" sz="2400" b="1" dirty="0"/>
          </a:p>
        </p:txBody>
      </p:sp>
      <p:sp>
        <p:nvSpPr>
          <p:cNvPr id="23" name="TextBox 22"/>
          <p:cNvSpPr txBox="1"/>
          <p:nvPr/>
        </p:nvSpPr>
        <p:spPr>
          <a:xfrm>
            <a:off x="6318250" y="4787109"/>
            <a:ext cx="11588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Mule</a:t>
            </a:r>
            <a:endParaRPr lang="en-US" sz="2400" b="1" dirty="0"/>
          </a:p>
        </p:txBody>
      </p:sp>
      <p:cxnSp>
        <p:nvCxnSpPr>
          <p:cNvPr id="25" name="Straight Connector 24"/>
          <p:cNvCxnSpPr>
            <a:endCxn id="23" idx="1"/>
          </p:cNvCxnSpPr>
          <p:nvPr/>
        </p:nvCxnSpPr>
        <p:spPr>
          <a:xfrm>
            <a:off x="5695565" y="4573290"/>
            <a:ext cx="622685" cy="444652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7" name="TextBox 26"/>
          <p:cNvSpPr txBox="1"/>
          <p:nvPr/>
        </p:nvSpPr>
        <p:spPr>
          <a:xfrm>
            <a:off x="2651124" y="3631168"/>
            <a:ext cx="1016001" cy="461665"/>
          </a:xfrm>
          <a:prstGeom prst="rect">
            <a:avLst/>
          </a:prstGeom>
          <a:solidFill>
            <a:srgbClr val="FFFF00"/>
          </a:solidFill>
          <a:ln>
            <a:solidFill>
              <a:srgbClr val="00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NOXA</a:t>
            </a:r>
            <a:endParaRPr lang="en-US" sz="2400" b="1" dirty="0"/>
          </a:p>
        </p:txBody>
      </p:sp>
      <p:cxnSp>
        <p:nvCxnSpPr>
          <p:cNvPr id="29" name="Straight Arrow Connector 28"/>
          <p:cNvCxnSpPr/>
          <p:nvPr/>
        </p:nvCxnSpPr>
        <p:spPr>
          <a:xfrm flipV="1">
            <a:off x="3097691" y="4398975"/>
            <a:ext cx="0" cy="7366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1" name="TextBox 30"/>
          <p:cNvSpPr txBox="1"/>
          <p:nvPr/>
        </p:nvSpPr>
        <p:spPr>
          <a:xfrm>
            <a:off x="2651124" y="5135575"/>
            <a:ext cx="1016001" cy="400110"/>
          </a:xfrm>
          <a:prstGeom prst="rect">
            <a:avLst/>
          </a:prstGeom>
          <a:noFill/>
          <a:ln>
            <a:solidFill>
              <a:srgbClr val="00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p53</a:t>
            </a:r>
            <a:endParaRPr lang="en-US" sz="2000" b="1" dirty="0"/>
          </a:p>
        </p:txBody>
      </p:sp>
      <p:sp>
        <p:nvSpPr>
          <p:cNvPr id="32" name="TextBox 31"/>
          <p:cNvSpPr txBox="1"/>
          <p:nvPr/>
        </p:nvSpPr>
        <p:spPr>
          <a:xfrm>
            <a:off x="5030408" y="1098863"/>
            <a:ext cx="1662498" cy="46166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FBW7</a:t>
            </a:r>
            <a:endParaRPr lang="en-US" sz="2400" b="1" dirty="0"/>
          </a:p>
        </p:txBody>
      </p:sp>
      <p:cxnSp>
        <p:nvCxnSpPr>
          <p:cNvPr id="34" name="Elbow Connector 33"/>
          <p:cNvCxnSpPr/>
          <p:nvPr/>
        </p:nvCxnSpPr>
        <p:spPr>
          <a:xfrm rot="5400000">
            <a:off x="446604" y="3456349"/>
            <a:ext cx="1091168" cy="365125"/>
          </a:xfrm>
          <a:prstGeom prst="bentConnector3">
            <a:avLst>
              <a:gd name="adj1" fmla="val 40400"/>
            </a:avLst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5" name="TextBox 34"/>
          <p:cNvSpPr txBox="1"/>
          <p:nvPr/>
        </p:nvSpPr>
        <p:spPr>
          <a:xfrm>
            <a:off x="238125" y="4694776"/>
            <a:ext cx="15319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Release from MOM</a:t>
            </a:r>
            <a:endParaRPr lang="en-US" dirty="0"/>
          </a:p>
        </p:txBody>
      </p:sp>
      <p:sp>
        <p:nvSpPr>
          <p:cNvPr id="36" name="TextBox 35"/>
          <p:cNvSpPr txBox="1"/>
          <p:nvPr/>
        </p:nvSpPr>
        <p:spPr>
          <a:xfrm>
            <a:off x="428625" y="4231332"/>
            <a:ext cx="762000" cy="46166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BIM</a:t>
            </a:r>
            <a:endParaRPr lang="en-US" sz="2400" b="1" dirty="0"/>
          </a:p>
        </p:txBody>
      </p:sp>
      <p:cxnSp>
        <p:nvCxnSpPr>
          <p:cNvPr id="38" name="Elbow Connector 37"/>
          <p:cNvCxnSpPr/>
          <p:nvPr/>
        </p:nvCxnSpPr>
        <p:spPr>
          <a:xfrm flipV="1">
            <a:off x="6477000" y="1635125"/>
            <a:ext cx="1158875" cy="825500"/>
          </a:xfrm>
          <a:prstGeom prst="bentConnector3">
            <a:avLst>
              <a:gd name="adj1" fmla="val 86986"/>
            </a:avLst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2" name="TextBox 41"/>
          <p:cNvSpPr txBox="1"/>
          <p:nvPr/>
        </p:nvSpPr>
        <p:spPr>
          <a:xfrm>
            <a:off x="7477125" y="1093171"/>
            <a:ext cx="1362075" cy="461665"/>
          </a:xfrm>
          <a:prstGeom prst="rect">
            <a:avLst/>
          </a:prstGeom>
          <a:solidFill>
            <a:srgbClr val="FFFF00"/>
          </a:solidFill>
          <a:ln>
            <a:solidFill>
              <a:srgbClr val="00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PUMA</a:t>
            </a:r>
            <a:endParaRPr lang="en-US" sz="2400" b="1" dirty="0"/>
          </a:p>
        </p:txBody>
      </p:sp>
      <p:sp>
        <p:nvSpPr>
          <p:cNvPr id="43" name="TextBox 42"/>
          <p:cNvSpPr txBox="1"/>
          <p:nvPr/>
        </p:nvSpPr>
        <p:spPr>
          <a:xfrm>
            <a:off x="7635875" y="1635125"/>
            <a:ext cx="12382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Displaces NOXA</a:t>
            </a:r>
            <a:endParaRPr lang="en-US" dirty="0"/>
          </a:p>
        </p:txBody>
      </p:sp>
      <p:sp>
        <p:nvSpPr>
          <p:cNvPr id="44" name="Left Arrow 43"/>
          <p:cNvSpPr/>
          <p:nvPr/>
        </p:nvSpPr>
        <p:spPr>
          <a:xfrm rot="16200000">
            <a:off x="3563567" y="1795737"/>
            <a:ext cx="666938" cy="1062335"/>
          </a:xfrm>
          <a:prstGeom prst="lef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TextBox 44"/>
          <p:cNvSpPr txBox="1"/>
          <p:nvPr/>
        </p:nvSpPr>
        <p:spPr>
          <a:xfrm>
            <a:off x="3127908" y="1431667"/>
            <a:ext cx="1428749" cy="461665"/>
          </a:xfrm>
          <a:prstGeom prst="rect">
            <a:avLst/>
          </a:prstGeom>
          <a:solidFill>
            <a:srgbClr val="FFFF00"/>
          </a:solidFill>
          <a:ln>
            <a:solidFill>
              <a:srgbClr val="00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b="1" dirty="0"/>
              <a:t>c</a:t>
            </a:r>
            <a:r>
              <a:rPr lang="en-US" sz="2400" b="1" dirty="0" smtClean="0"/>
              <a:t>-</a:t>
            </a:r>
            <a:r>
              <a:rPr lang="en-US" sz="2400" b="1" dirty="0" err="1" smtClean="0"/>
              <a:t>Myc</a:t>
            </a:r>
            <a:endParaRPr lang="en-US" sz="2400" b="1" dirty="0"/>
          </a:p>
        </p:txBody>
      </p:sp>
      <p:sp>
        <p:nvSpPr>
          <p:cNvPr id="46" name="TextBox 45"/>
          <p:cNvSpPr txBox="1"/>
          <p:nvPr/>
        </p:nvSpPr>
        <p:spPr>
          <a:xfrm>
            <a:off x="2657691" y="1093171"/>
            <a:ext cx="22066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Transcriptional </a:t>
            </a:r>
            <a:r>
              <a:rPr lang="en-US" dirty="0" err="1" smtClean="0"/>
              <a:t>regul</a:t>
            </a:r>
            <a:r>
              <a:rPr lang="en-US" dirty="0" smtClean="0"/>
              <a:t>.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3619033" y="5017942"/>
            <a:ext cx="18895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Upregulates</a:t>
            </a:r>
            <a:r>
              <a:rPr lang="en-US" dirty="0" smtClean="0"/>
              <a:t> NOXA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2206819" y="4092833"/>
            <a:ext cx="21569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Promotes de-</a:t>
            </a:r>
            <a:r>
              <a:rPr lang="en-US" dirty="0" err="1" smtClean="0"/>
              <a:t>ubiq</a:t>
            </a:r>
            <a:r>
              <a:rPr lang="en-US" dirty="0" smtClean="0"/>
              <a:t>.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6088362" y="3673346"/>
            <a:ext cx="21748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De-</a:t>
            </a:r>
            <a:r>
              <a:rPr lang="en-US" dirty="0" err="1" smtClean="0"/>
              <a:t>ubiquitinases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4758466" y="664946"/>
            <a:ext cx="22034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Ubiquitin ligase</a:t>
            </a:r>
            <a:endParaRPr lang="en-US" dirty="0"/>
          </a:p>
        </p:txBody>
      </p:sp>
      <p:cxnSp>
        <p:nvCxnSpPr>
          <p:cNvPr id="13" name="Straight Arrow Connector 12"/>
          <p:cNvCxnSpPr/>
          <p:nvPr/>
        </p:nvCxnSpPr>
        <p:spPr>
          <a:xfrm flipV="1">
            <a:off x="3426115" y="3083611"/>
            <a:ext cx="571500" cy="486976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1174751" y="80171"/>
            <a:ext cx="699876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rgbClr val="000000"/>
                </a:solidFill>
                <a:latin typeface="Arial"/>
                <a:cs typeface="Arial"/>
              </a:rPr>
              <a:t>Apoptosis: regulation of the levels of the anti-apoptotic protein Mcl-1.</a:t>
            </a:r>
            <a:endParaRPr lang="en-US" sz="2000" b="1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14" name="Multiply 13"/>
          <p:cNvSpPr/>
          <p:nvPr/>
        </p:nvSpPr>
        <p:spPr>
          <a:xfrm>
            <a:off x="5353050" y="2460625"/>
            <a:ext cx="914400" cy="914400"/>
          </a:xfrm>
          <a:prstGeom prst="mathMultiply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1" name="Straight Arrow Connector 20"/>
          <p:cNvCxnSpPr/>
          <p:nvPr/>
        </p:nvCxnSpPr>
        <p:spPr>
          <a:xfrm flipH="1" flipV="1">
            <a:off x="4079875" y="3050910"/>
            <a:ext cx="1615690" cy="94959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4" name="Curved Up Arrow 23"/>
          <p:cNvSpPr/>
          <p:nvPr/>
        </p:nvSpPr>
        <p:spPr>
          <a:xfrm>
            <a:off x="5508625" y="1985665"/>
            <a:ext cx="579737" cy="646331"/>
          </a:xfrm>
          <a:prstGeom prst="curvedUp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896474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1334588"/>
            <a:ext cx="7550559" cy="509210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4574721" y="791029"/>
            <a:ext cx="1153160" cy="558800"/>
          </a:xfrm>
          <a:prstGeom prst="rect">
            <a:avLst/>
          </a:prstGeom>
          <a:solidFill>
            <a:srgbClr val="FAC090"/>
          </a:solidFill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en-US" sz="1800" kern="1200" dirty="0" err="1">
                <a:solidFill>
                  <a:srgbClr val="000000"/>
                </a:solidFill>
                <a:effectLst/>
                <a:ea typeface="ＭＳ 明朝"/>
                <a:cs typeface="Times New Roman"/>
              </a:rPr>
              <a:t>mTOR</a:t>
            </a:r>
            <a:endParaRPr lang="en-US" sz="1000" dirty="0">
              <a:effectLst/>
              <a:latin typeface="Times"/>
              <a:ea typeface="ＭＳ 明朝"/>
              <a:cs typeface="Times New Roman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6182179" y="791029"/>
            <a:ext cx="1028700" cy="558800"/>
          </a:xfrm>
          <a:prstGeom prst="rect">
            <a:avLst/>
          </a:prstGeom>
          <a:solidFill>
            <a:srgbClr val="FAC090"/>
          </a:solidFill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en-US" sz="1400" kern="1200" dirty="0">
                <a:solidFill>
                  <a:srgbClr val="000000"/>
                </a:solidFill>
                <a:effectLst/>
                <a:ea typeface="ＭＳ 明朝"/>
                <a:cs typeface="Times New Roman"/>
              </a:rPr>
              <a:t>p38MAP K</a:t>
            </a:r>
            <a:endParaRPr lang="en-US" sz="1000" dirty="0">
              <a:effectLst/>
              <a:latin typeface="Times"/>
              <a:ea typeface="ＭＳ 明朝"/>
              <a:cs typeface="Times New Roman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026864" y="791029"/>
            <a:ext cx="1167130" cy="543560"/>
          </a:xfrm>
          <a:prstGeom prst="rect">
            <a:avLst/>
          </a:prstGeom>
          <a:solidFill>
            <a:srgbClr val="FAC090"/>
          </a:solidFill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en-US" sz="1800" kern="1200" dirty="0">
                <a:solidFill>
                  <a:srgbClr val="000000"/>
                </a:solidFill>
                <a:effectLst/>
                <a:ea typeface="ＭＳ 明朝"/>
                <a:cs typeface="Times New Roman"/>
              </a:rPr>
              <a:t>SIRTs</a:t>
            </a:r>
            <a:endParaRPr lang="en-US" sz="1000" dirty="0">
              <a:effectLst/>
              <a:latin typeface="Times"/>
              <a:ea typeface="ＭＳ 明朝"/>
              <a:cs typeface="Times New Roman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149350" y="791029"/>
            <a:ext cx="1257300" cy="544285"/>
          </a:xfrm>
          <a:prstGeom prst="rect">
            <a:avLst/>
          </a:prstGeom>
          <a:solidFill>
            <a:srgbClr val="FAC090"/>
          </a:solidFill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en-US" sz="1400" kern="1200" dirty="0">
                <a:solidFill>
                  <a:srgbClr val="000000"/>
                </a:solidFill>
                <a:effectLst/>
                <a:ea typeface="ＭＳ 明朝"/>
                <a:cs typeface="Times New Roman"/>
              </a:rPr>
              <a:t>AMPK</a:t>
            </a:r>
            <a:endParaRPr lang="en-US" sz="1000" dirty="0">
              <a:effectLst/>
              <a:latin typeface="Times"/>
              <a:ea typeface="ＭＳ 明朝"/>
              <a:cs typeface="Times New Roman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3076575" y="2618831"/>
            <a:ext cx="1974850" cy="67691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en-US" sz="2400" kern="1200" dirty="0">
                <a:solidFill>
                  <a:srgbClr val="000000"/>
                </a:solidFill>
                <a:effectLst/>
                <a:ea typeface="ＭＳ 明朝"/>
                <a:cs typeface="Times New Roman"/>
              </a:rPr>
              <a:t>PGC-1alpha</a:t>
            </a:r>
            <a:endParaRPr lang="en-US" sz="1000" dirty="0">
              <a:effectLst/>
              <a:latin typeface="Times"/>
              <a:ea typeface="ＭＳ 明朝"/>
              <a:cs typeface="Times New Roman"/>
            </a:endParaRPr>
          </a:p>
        </p:txBody>
      </p:sp>
      <p:cxnSp>
        <p:nvCxnSpPr>
          <p:cNvPr id="9" name="Straight Arrow Connector 8"/>
          <p:cNvCxnSpPr/>
          <p:nvPr/>
        </p:nvCxnSpPr>
        <p:spPr>
          <a:xfrm>
            <a:off x="1602921" y="1782536"/>
            <a:ext cx="1257300" cy="5715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 flipH="1">
            <a:off x="5274129" y="1668236"/>
            <a:ext cx="1143000" cy="6858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Rectangle 13"/>
          <p:cNvSpPr/>
          <p:nvPr/>
        </p:nvSpPr>
        <p:spPr>
          <a:xfrm>
            <a:off x="906236" y="3812949"/>
            <a:ext cx="1143000" cy="320675"/>
          </a:xfrm>
          <a:prstGeom prst="rect">
            <a:avLst/>
          </a:prstGeom>
          <a:solidFill>
            <a:srgbClr val="FFFF00"/>
          </a:solidFill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en-US" sz="1400" kern="1200" dirty="0">
                <a:solidFill>
                  <a:srgbClr val="000000"/>
                </a:solidFill>
                <a:effectLst/>
                <a:ea typeface="ＭＳ 明朝"/>
                <a:cs typeface="Times New Roman"/>
              </a:rPr>
              <a:t>PPARs</a:t>
            </a:r>
            <a:endParaRPr lang="en-US" sz="1000" dirty="0">
              <a:effectLst/>
              <a:latin typeface="Times"/>
              <a:ea typeface="ＭＳ 明朝"/>
              <a:cs typeface="Times New Roman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2401207" y="3812949"/>
            <a:ext cx="1257300" cy="320675"/>
          </a:xfrm>
          <a:prstGeom prst="rect">
            <a:avLst/>
          </a:prstGeom>
          <a:solidFill>
            <a:srgbClr val="FFFF00"/>
          </a:solidFill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en-US" sz="1800" kern="1200" dirty="0">
                <a:solidFill>
                  <a:srgbClr val="000000"/>
                </a:solidFill>
                <a:effectLst/>
                <a:ea typeface="ＭＳ 明朝"/>
                <a:cs typeface="Times New Roman"/>
              </a:rPr>
              <a:t>  </a:t>
            </a:r>
            <a:r>
              <a:rPr lang="en-US" sz="1400" kern="1200" dirty="0">
                <a:solidFill>
                  <a:srgbClr val="000000"/>
                </a:solidFill>
                <a:effectLst/>
                <a:ea typeface="ＭＳ 明朝"/>
                <a:cs typeface="Times New Roman"/>
              </a:rPr>
              <a:t>ERRs</a:t>
            </a:r>
            <a:endParaRPr lang="en-US" sz="1000" dirty="0">
              <a:effectLst/>
              <a:latin typeface="Times"/>
              <a:ea typeface="ＭＳ 明朝"/>
              <a:cs typeface="Times New Roman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4001634" y="3812949"/>
            <a:ext cx="1031875" cy="320675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en-US" sz="1400" kern="1200" dirty="0">
                <a:solidFill>
                  <a:srgbClr val="000000"/>
                </a:solidFill>
                <a:effectLst/>
                <a:ea typeface="ＭＳ 明朝"/>
                <a:cs typeface="Times New Roman"/>
              </a:rPr>
              <a:t>CREB</a:t>
            </a:r>
            <a:endParaRPr lang="en-US" sz="1000" dirty="0">
              <a:effectLst/>
              <a:latin typeface="Times"/>
              <a:ea typeface="ＭＳ 明朝"/>
              <a:cs typeface="Times New Roman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5402943" y="3815443"/>
            <a:ext cx="914400" cy="342900"/>
          </a:xfrm>
          <a:prstGeom prst="rect">
            <a:avLst/>
          </a:prstGeom>
          <a:solidFill>
            <a:srgbClr val="FFFF00"/>
          </a:solidFill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en-US" sz="1400" kern="1200" dirty="0">
                <a:solidFill>
                  <a:srgbClr val="000000"/>
                </a:solidFill>
                <a:effectLst/>
                <a:ea typeface="ＭＳ 明朝"/>
                <a:cs typeface="Times New Roman"/>
              </a:rPr>
              <a:t>NRFs</a:t>
            </a:r>
            <a:endParaRPr lang="en-US" sz="1000" dirty="0">
              <a:effectLst/>
              <a:latin typeface="Times"/>
              <a:ea typeface="ＭＳ 明朝"/>
              <a:cs typeface="Times New Roman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6746014" y="3800703"/>
            <a:ext cx="804545" cy="342900"/>
          </a:xfrm>
          <a:prstGeom prst="rect">
            <a:avLst/>
          </a:prstGeom>
          <a:solidFill>
            <a:srgbClr val="FFFF00"/>
          </a:solidFill>
          <a:ln>
            <a:solidFill>
              <a:srgbClr val="4B306A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en-US" sz="1800" kern="1200" dirty="0">
                <a:solidFill>
                  <a:srgbClr val="FFFFFF"/>
                </a:solidFill>
                <a:effectLst/>
                <a:ea typeface="ＭＳ 明朝"/>
                <a:cs typeface="Times New Roman"/>
              </a:rPr>
              <a:t>C</a:t>
            </a:r>
            <a:r>
              <a:rPr lang="en-US" sz="1400" kern="1200" dirty="0">
                <a:solidFill>
                  <a:srgbClr val="660066"/>
                </a:solidFill>
                <a:effectLst/>
                <a:ea typeface="ＭＳ 明朝"/>
                <a:cs typeface="Times New Roman"/>
              </a:rPr>
              <a:t>YY1</a:t>
            </a:r>
            <a:endParaRPr lang="en-US" sz="1000" dirty="0">
              <a:effectLst/>
              <a:latin typeface="Times"/>
              <a:ea typeface="ＭＳ 明朝"/>
              <a:cs typeface="Times New Roman"/>
            </a:endParaRPr>
          </a:p>
        </p:txBody>
      </p:sp>
      <p:cxnSp>
        <p:nvCxnSpPr>
          <p:cNvPr id="19" name="Straight Arrow Connector 18"/>
          <p:cNvCxnSpPr/>
          <p:nvPr/>
        </p:nvCxnSpPr>
        <p:spPr>
          <a:xfrm>
            <a:off x="5090886" y="3101521"/>
            <a:ext cx="1644650" cy="699182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>
            <a:off x="4782457" y="3295741"/>
            <a:ext cx="708479" cy="471623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/>
          <p:nvPr/>
        </p:nvCxnSpPr>
        <p:spPr>
          <a:xfrm>
            <a:off x="4460421" y="3295741"/>
            <a:ext cx="114300" cy="5715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/>
          <p:nvPr/>
        </p:nvCxnSpPr>
        <p:spPr>
          <a:xfrm flipH="1">
            <a:off x="2049236" y="3295741"/>
            <a:ext cx="977628" cy="458016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5" name="TextBox 24"/>
          <p:cNvSpPr txBox="1"/>
          <p:nvPr/>
        </p:nvSpPr>
        <p:spPr>
          <a:xfrm>
            <a:off x="547914" y="5289550"/>
            <a:ext cx="1371600" cy="342900"/>
          </a:xfrm>
          <a:prstGeom prst="rect">
            <a:avLst/>
          </a:prstGeom>
          <a:solidFill>
            <a:srgbClr val="CCFFCC"/>
          </a:solidFill>
          <a:ln>
            <a:solidFill>
              <a:srgbClr val="000000"/>
            </a:solidFill>
          </a:ln>
        </p:spPr>
        <p:txBody>
          <a:bodyPr wrap="square" rtlCol="0">
            <a:noAutofit/>
          </a:bodyPr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400" kern="1200" dirty="0">
                <a:solidFill>
                  <a:srgbClr val="000000"/>
                </a:solidFill>
                <a:effectLst/>
                <a:latin typeface="Cambria"/>
                <a:ea typeface="ＭＳ 明朝"/>
                <a:cs typeface="Times New Roman"/>
              </a:rPr>
              <a:t>TCA enzymes</a:t>
            </a:r>
            <a:endParaRPr lang="en-US" sz="1000" dirty="0">
              <a:effectLst/>
              <a:latin typeface="Times"/>
              <a:ea typeface="ＭＳ 明朝"/>
              <a:cs typeface="Times New Roman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2335893" y="5325836"/>
            <a:ext cx="1714500" cy="342900"/>
          </a:xfrm>
          <a:prstGeom prst="rect">
            <a:avLst/>
          </a:prstGeom>
          <a:solidFill>
            <a:srgbClr val="CCFFCC"/>
          </a:solidFill>
          <a:ln>
            <a:solidFill>
              <a:srgbClr val="000000"/>
            </a:solidFill>
          </a:ln>
        </p:spPr>
        <p:txBody>
          <a:bodyPr wrap="square" rtlCol="0">
            <a:noAutofit/>
          </a:bodyPr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400" kern="1200" dirty="0">
                <a:solidFill>
                  <a:srgbClr val="000000"/>
                </a:solidFill>
                <a:effectLst/>
                <a:latin typeface="Cambria"/>
                <a:ea typeface="ＭＳ 明朝"/>
                <a:cs typeface="Times New Roman"/>
              </a:rPr>
              <a:t>Fatty acid oxidation</a:t>
            </a:r>
            <a:endParaRPr lang="en-US" sz="1000" dirty="0">
              <a:effectLst/>
              <a:latin typeface="Times"/>
              <a:ea typeface="ＭＳ 明朝"/>
              <a:cs typeface="Times New Roman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5373914" y="5211536"/>
            <a:ext cx="1371600" cy="571500"/>
          </a:xfrm>
          <a:prstGeom prst="rect">
            <a:avLst/>
          </a:prstGeom>
          <a:solidFill>
            <a:srgbClr val="CCFFCC"/>
          </a:solidFill>
          <a:ln>
            <a:solidFill>
              <a:srgbClr val="000000"/>
            </a:solidFill>
          </a:ln>
        </p:spPr>
        <p:txBody>
          <a:bodyPr wrap="square" rtlCol="0">
            <a:noAutofit/>
          </a:bodyPr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400" kern="1200" dirty="0">
                <a:solidFill>
                  <a:srgbClr val="000000"/>
                </a:solidFill>
                <a:effectLst/>
                <a:latin typeface="Cambria"/>
                <a:ea typeface="ＭＳ 明朝"/>
                <a:cs typeface="Times New Roman"/>
              </a:rPr>
              <a:t>Mitochondrial biogenesis</a:t>
            </a:r>
            <a:endParaRPr lang="en-US" sz="1000" dirty="0">
              <a:effectLst/>
              <a:latin typeface="Times"/>
              <a:ea typeface="ＭＳ 明朝"/>
              <a:cs typeface="Times New Roman"/>
            </a:endParaRPr>
          </a:p>
        </p:txBody>
      </p:sp>
      <p:cxnSp>
        <p:nvCxnSpPr>
          <p:cNvPr id="28" name="Straight Arrow Connector 27"/>
          <p:cNvCxnSpPr/>
          <p:nvPr/>
        </p:nvCxnSpPr>
        <p:spPr>
          <a:xfrm flipH="1">
            <a:off x="6639379" y="4317093"/>
            <a:ext cx="571500" cy="8001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/>
          <p:cNvCxnSpPr/>
          <p:nvPr/>
        </p:nvCxnSpPr>
        <p:spPr>
          <a:xfrm>
            <a:off x="11767457" y="12952549"/>
            <a:ext cx="0" cy="8001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/>
          <p:cNvCxnSpPr/>
          <p:nvPr/>
        </p:nvCxnSpPr>
        <p:spPr>
          <a:xfrm flipH="1">
            <a:off x="4050393" y="4371521"/>
            <a:ext cx="732064" cy="745672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/>
          <p:cNvCxnSpPr/>
          <p:nvPr/>
        </p:nvCxnSpPr>
        <p:spPr>
          <a:xfrm>
            <a:off x="6248400" y="12771120"/>
            <a:ext cx="0" cy="8001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/>
          <p:cNvCxnSpPr/>
          <p:nvPr/>
        </p:nvCxnSpPr>
        <p:spPr>
          <a:xfrm flipH="1">
            <a:off x="1638300" y="4317093"/>
            <a:ext cx="1" cy="890814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/>
          <p:cNvCxnSpPr/>
          <p:nvPr/>
        </p:nvCxnSpPr>
        <p:spPr>
          <a:xfrm flipH="1">
            <a:off x="2049236" y="4371521"/>
            <a:ext cx="1028700" cy="8001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/>
          <p:cNvCxnSpPr/>
          <p:nvPr/>
        </p:nvCxnSpPr>
        <p:spPr>
          <a:xfrm>
            <a:off x="2652486" y="12680406"/>
            <a:ext cx="0" cy="8001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5" name="TextBox 34"/>
          <p:cNvSpPr txBox="1"/>
          <p:nvPr/>
        </p:nvSpPr>
        <p:spPr>
          <a:xfrm>
            <a:off x="205286" y="6426694"/>
            <a:ext cx="2654935" cy="27559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kern="1200" dirty="0">
                <a:solidFill>
                  <a:srgbClr val="000000"/>
                </a:solidFill>
                <a:effectLst/>
                <a:latin typeface="Cambria"/>
                <a:ea typeface="ＭＳ 明朝"/>
                <a:cs typeface="Times New Roman"/>
              </a:rPr>
              <a:t>ERRs = estrogen receptor related proteins</a:t>
            </a:r>
            <a:endParaRPr lang="en-US" sz="1000" dirty="0">
              <a:effectLst/>
              <a:latin typeface="Times"/>
              <a:ea typeface="ＭＳ 明朝"/>
              <a:cs typeface="Times New Roman"/>
            </a:endParaRPr>
          </a:p>
        </p:txBody>
      </p:sp>
      <p:cxnSp>
        <p:nvCxnSpPr>
          <p:cNvPr id="37" name="Straight Arrow Connector 36"/>
          <p:cNvCxnSpPr/>
          <p:nvPr/>
        </p:nvCxnSpPr>
        <p:spPr>
          <a:xfrm>
            <a:off x="3658507" y="1580243"/>
            <a:ext cx="0" cy="773793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9" name="Straight Arrow Connector 38"/>
          <p:cNvCxnSpPr/>
          <p:nvPr/>
        </p:nvCxnSpPr>
        <p:spPr>
          <a:xfrm flipH="1">
            <a:off x="4574721" y="1580243"/>
            <a:ext cx="458788" cy="773793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3" name="Straight Arrow Connector 42"/>
          <p:cNvCxnSpPr/>
          <p:nvPr/>
        </p:nvCxnSpPr>
        <p:spPr>
          <a:xfrm flipH="1">
            <a:off x="3193143" y="3295741"/>
            <a:ext cx="254000" cy="458016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9" name="Straight Arrow Connector 48"/>
          <p:cNvCxnSpPr/>
          <p:nvPr/>
        </p:nvCxnSpPr>
        <p:spPr>
          <a:xfrm>
            <a:off x="1638301" y="4317093"/>
            <a:ext cx="1140596" cy="8001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1" name="Straight Arrow Connector 50"/>
          <p:cNvCxnSpPr/>
          <p:nvPr/>
        </p:nvCxnSpPr>
        <p:spPr>
          <a:xfrm>
            <a:off x="3076575" y="4411436"/>
            <a:ext cx="0" cy="8001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4" name="Straight Arrow Connector 53"/>
          <p:cNvCxnSpPr/>
          <p:nvPr/>
        </p:nvCxnSpPr>
        <p:spPr>
          <a:xfrm>
            <a:off x="5727881" y="4317093"/>
            <a:ext cx="0" cy="8001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extBox 1"/>
          <p:cNvSpPr txBox="1"/>
          <p:nvPr/>
        </p:nvSpPr>
        <p:spPr>
          <a:xfrm>
            <a:off x="1149350" y="241110"/>
            <a:ext cx="69504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latin typeface="Arial"/>
                <a:cs typeface="Arial"/>
              </a:rPr>
              <a:t>Control of biogenesis by signaling through PGC1alpha</a:t>
            </a:r>
            <a:r>
              <a:rPr lang="en-US" dirty="0" smtClean="0"/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8859930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3048000" y="2241176"/>
            <a:ext cx="2154518" cy="717176"/>
          </a:xfrm>
          <a:prstGeom prst="rect">
            <a:avLst/>
          </a:prstGeom>
          <a:solidFill>
            <a:srgbClr val="FFFF00"/>
          </a:solidFill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rgbClr val="000000"/>
                </a:solidFill>
              </a:rPr>
              <a:t>PGC-1alpha</a:t>
            </a:r>
            <a:endParaRPr lang="en-US" sz="2400" dirty="0">
              <a:solidFill>
                <a:srgbClr val="000000"/>
              </a:solidFill>
            </a:endParaRPr>
          </a:p>
        </p:txBody>
      </p:sp>
      <p:cxnSp>
        <p:nvCxnSpPr>
          <p:cNvPr id="10" name="Straight Arrow Connector 9"/>
          <p:cNvCxnSpPr/>
          <p:nvPr/>
        </p:nvCxnSpPr>
        <p:spPr>
          <a:xfrm flipH="1">
            <a:off x="2704353" y="3227294"/>
            <a:ext cx="642471" cy="508000"/>
          </a:xfrm>
          <a:prstGeom prst="straightConnector1">
            <a:avLst/>
          </a:prstGeom>
          <a:ln>
            <a:solidFill>
              <a:srgbClr val="0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>
            <a:off x="3944470" y="3122704"/>
            <a:ext cx="0" cy="672353"/>
          </a:xfrm>
          <a:prstGeom prst="straightConnector1">
            <a:avLst/>
          </a:prstGeom>
          <a:ln>
            <a:solidFill>
              <a:srgbClr val="0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>
            <a:off x="5498353" y="3227294"/>
            <a:ext cx="627529" cy="508000"/>
          </a:xfrm>
          <a:prstGeom prst="straightConnector1">
            <a:avLst/>
          </a:prstGeom>
          <a:ln>
            <a:solidFill>
              <a:srgbClr val="0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Rectangle 12"/>
          <p:cNvSpPr/>
          <p:nvPr/>
        </p:nvSpPr>
        <p:spPr>
          <a:xfrm>
            <a:off x="2017059" y="3899647"/>
            <a:ext cx="1225176" cy="597647"/>
          </a:xfrm>
          <a:prstGeom prst="rect">
            <a:avLst/>
          </a:prstGeom>
          <a:solidFill>
            <a:srgbClr val="DBEEF4"/>
          </a:solidFill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000000"/>
                </a:solidFill>
              </a:rPr>
              <a:t>PPARs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3376706" y="3899647"/>
            <a:ext cx="1240118" cy="597647"/>
          </a:xfrm>
          <a:prstGeom prst="rect">
            <a:avLst/>
          </a:prstGeom>
          <a:solidFill>
            <a:srgbClr val="DBEEF4"/>
          </a:solidFill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000000"/>
                </a:solidFill>
              </a:rPr>
              <a:t>  ERRs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6006353" y="3899647"/>
            <a:ext cx="1045882" cy="597647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000000"/>
                </a:solidFill>
              </a:rPr>
              <a:t>NRFs</a:t>
            </a:r>
            <a:endParaRPr lang="en-US" dirty="0">
              <a:solidFill>
                <a:srgbClr val="000000"/>
              </a:solidFill>
            </a:endParaRPr>
          </a:p>
        </p:txBody>
      </p:sp>
      <p:cxnSp>
        <p:nvCxnSpPr>
          <p:cNvPr id="16" name="Straight Arrow Connector 15"/>
          <p:cNvCxnSpPr/>
          <p:nvPr/>
        </p:nvCxnSpPr>
        <p:spPr>
          <a:xfrm flipV="1">
            <a:off x="2211294" y="4019176"/>
            <a:ext cx="0" cy="343648"/>
          </a:xfrm>
          <a:prstGeom prst="straightConnector1">
            <a:avLst/>
          </a:prstGeom>
          <a:ln w="57150" cmpd="sng">
            <a:solidFill>
              <a:srgbClr val="FF66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 flipV="1">
            <a:off x="3570941" y="4019176"/>
            <a:ext cx="0" cy="343648"/>
          </a:xfrm>
          <a:prstGeom prst="straightConnector1">
            <a:avLst/>
          </a:prstGeom>
          <a:ln w="57150" cmpd="sng">
            <a:solidFill>
              <a:srgbClr val="FF66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 flipV="1">
            <a:off x="6125882" y="4019176"/>
            <a:ext cx="0" cy="343648"/>
          </a:xfrm>
          <a:prstGeom prst="straightConnector1">
            <a:avLst/>
          </a:prstGeom>
          <a:ln w="57150" cmpd="sng">
            <a:solidFill>
              <a:srgbClr val="FF66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 flipV="1">
            <a:off x="3242235" y="2375647"/>
            <a:ext cx="0" cy="373530"/>
          </a:xfrm>
          <a:prstGeom prst="straightConnector1">
            <a:avLst/>
          </a:prstGeom>
          <a:ln w="57150" cmpd="sng">
            <a:solidFill>
              <a:srgbClr val="FF66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 flipH="1">
            <a:off x="2017059" y="4676588"/>
            <a:ext cx="508000" cy="403412"/>
          </a:xfrm>
          <a:prstGeom prst="straightConnector1">
            <a:avLst/>
          </a:prstGeom>
          <a:ln>
            <a:solidFill>
              <a:srgbClr val="FF66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567765" y="5229412"/>
            <a:ext cx="2327835" cy="369332"/>
          </a:xfrm>
          <a:prstGeom prst="rect">
            <a:avLst/>
          </a:prstGeom>
          <a:solidFill>
            <a:srgbClr val="FAC090"/>
          </a:solidFill>
          <a:ln>
            <a:solidFill>
              <a:srgbClr val="000000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Fatty acid oxidation</a:t>
            </a:r>
            <a:endParaRPr lang="en-US" dirty="0"/>
          </a:p>
        </p:txBody>
      </p:sp>
      <p:cxnSp>
        <p:nvCxnSpPr>
          <p:cNvPr id="22" name="Straight Arrow Connector 21"/>
          <p:cNvCxnSpPr/>
          <p:nvPr/>
        </p:nvCxnSpPr>
        <p:spPr>
          <a:xfrm>
            <a:off x="3944470" y="4676588"/>
            <a:ext cx="418354" cy="657412"/>
          </a:xfrm>
          <a:prstGeom prst="straightConnector1">
            <a:avLst/>
          </a:prstGeom>
          <a:ln>
            <a:solidFill>
              <a:srgbClr val="FF66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3" name="TextBox 22"/>
          <p:cNvSpPr txBox="1"/>
          <p:nvPr/>
        </p:nvSpPr>
        <p:spPr>
          <a:xfrm>
            <a:off x="3570941" y="5438588"/>
            <a:ext cx="2091964" cy="369332"/>
          </a:xfrm>
          <a:prstGeom prst="rect">
            <a:avLst/>
          </a:prstGeom>
          <a:solidFill>
            <a:srgbClr val="FAC090"/>
          </a:solidFill>
          <a:ln>
            <a:solidFill>
              <a:srgbClr val="000000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/>
              <a:t>Glucose metabolism</a:t>
            </a:r>
            <a:endParaRPr lang="en-US" dirty="0"/>
          </a:p>
        </p:txBody>
      </p:sp>
      <p:cxnSp>
        <p:nvCxnSpPr>
          <p:cNvPr id="24" name="Straight Arrow Connector 23"/>
          <p:cNvCxnSpPr/>
          <p:nvPr/>
        </p:nvCxnSpPr>
        <p:spPr>
          <a:xfrm>
            <a:off x="6589059" y="4781176"/>
            <a:ext cx="463176" cy="448236"/>
          </a:xfrm>
          <a:prstGeom prst="straightConnector1">
            <a:avLst/>
          </a:prstGeom>
          <a:ln>
            <a:solidFill>
              <a:srgbClr val="FF66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5" name="TextBox 24"/>
          <p:cNvSpPr txBox="1"/>
          <p:nvPr/>
        </p:nvSpPr>
        <p:spPr>
          <a:xfrm>
            <a:off x="6589059" y="5438588"/>
            <a:ext cx="1658470" cy="646331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rgbClr val="000000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Mitochondrial biogenesis</a:t>
            </a:r>
            <a:endParaRPr lang="en-US" dirty="0"/>
          </a:p>
        </p:txBody>
      </p:sp>
      <p:sp>
        <p:nvSpPr>
          <p:cNvPr id="26" name="Rectangle 25"/>
          <p:cNvSpPr/>
          <p:nvPr/>
        </p:nvSpPr>
        <p:spPr>
          <a:xfrm>
            <a:off x="776941" y="1434353"/>
            <a:ext cx="1240118" cy="612588"/>
          </a:xfrm>
          <a:prstGeom prst="rect">
            <a:avLst/>
          </a:prstGeom>
          <a:solidFill>
            <a:schemeClr val="bg1"/>
          </a:solidFill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000000"/>
                </a:solidFill>
              </a:rPr>
              <a:t>AMPK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3048000" y="971177"/>
            <a:ext cx="1150471" cy="61258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000000"/>
                </a:solidFill>
              </a:rPr>
              <a:t>SIRTs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4661846" y="986118"/>
            <a:ext cx="1180353" cy="61258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>
                <a:solidFill>
                  <a:srgbClr val="000000"/>
                </a:solidFill>
              </a:rPr>
              <a:t>mTOR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6708588" y="1434353"/>
            <a:ext cx="1255059" cy="61258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000000"/>
                </a:solidFill>
              </a:rPr>
              <a:t>p38MAPK</a:t>
            </a:r>
            <a:endParaRPr lang="en-US" dirty="0">
              <a:solidFill>
                <a:srgbClr val="000000"/>
              </a:solidFill>
            </a:endParaRPr>
          </a:p>
        </p:txBody>
      </p:sp>
      <p:cxnSp>
        <p:nvCxnSpPr>
          <p:cNvPr id="30" name="Straight Arrow Connector 29"/>
          <p:cNvCxnSpPr/>
          <p:nvPr/>
        </p:nvCxnSpPr>
        <p:spPr>
          <a:xfrm>
            <a:off x="1792941" y="2226235"/>
            <a:ext cx="732118" cy="313765"/>
          </a:xfrm>
          <a:prstGeom prst="straightConnector1">
            <a:avLst/>
          </a:prstGeom>
          <a:ln>
            <a:solidFill>
              <a:srgbClr val="0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/>
          <p:cNvCxnSpPr/>
          <p:nvPr/>
        </p:nvCxnSpPr>
        <p:spPr>
          <a:xfrm>
            <a:off x="3570941" y="1763059"/>
            <a:ext cx="0" cy="373529"/>
          </a:xfrm>
          <a:prstGeom prst="straightConnector1">
            <a:avLst/>
          </a:prstGeom>
          <a:ln>
            <a:solidFill>
              <a:srgbClr val="0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/>
          <p:cNvCxnSpPr/>
          <p:nvPr/>
        </p:nvCxnSpPr>
        <p:spPr>
          <a:xfrm>
            <a:off x="4826000" y="1778000"/>
            <a:ext cx="0" cy="358588"/>
          </a:xfrm>
          <a:prstGeom prst="straightConnector1">
            <a:avLst/>
          </a:prstGeom>
          <a:ln>
            <a:solidFill>
              <a:srgbClr val="0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/>
          <p:cNvCxnSpPr/>
          <p:nvPr/>
        </p:nvCxnSpPr>
        <p:spPr>
          <a:xfrm flipH="1">
            <a:off x="6125882" y="2241176"/>
            <a:ext cx="732118" cy="298824"/>
          </a:xfrm>
          <a:prstGeom prst="straightConnector1">
            <a:avLst/>
          </a:prstGeom>
          <a:ln>
            <a:solidFill>
              <a:srgbClr val="0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4" name="TextBox 33"/>
          <p:cNvSpPr txBox="1"/>
          <p:nvPr/>
        </p:nvSpPr>
        <p:spPr>
          <a:xfrm>
            <a:off x="776941" y="381000"/>
            <a:ext cx="77694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REGULATION OF METABOLISM BY PGC-1ALPHA</a:t>
            </a:r>
            <a:endParaRPr lang="en-US" sz="2800" b="1" dirty="0"/>
          </a:p>
        </p:txBody>
      </p:sp>
      <p:sp>
        <p:nvSpPr>
          <p:cNvPr id="4" name="Rectangle 3"/>
          <p:cNvSpPr/>
          <p:nvPr/>
        </p:nvSpPr>
        <p:spPr>
          <a:xfrm>
            <a:off x="4826000" y="3899647"/>
            <a:ext cx="1016199" cy="597647"/>
          </a:xfrm>
          <a:prstGeom prst="rect">
            <a:avLst/>
          </a:prstGeom>
          <a:solidFill>
            <a:srgbClr val="DBEEF4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000000"/>
                </a:solidFill>
              </a:rPr>
              <a:t>GLUT4</a:t>
            </a:r>
            <a:endParaRPr lang="en-US" dirty="0">
              <a:solidFill>
                <a:srgbClr val="000000"/>
              </a:solidFill>
            </a:endParaRPr>
          </a:p>
        </p:txBody>
      </p:sp>
      <p:cxnSp>
        <p:nvCxnSpPr>
          <p:cNvPr id="7" name="Straight Arrow Connector 6"/>
          <p:cNvCxnSpPr/>
          <p:nvPr/>
        </p:nvCxnSpPr>
        <p:spPr>
          <a:xfrm flipH="1">
            <a:off x="4930588" y="4676588"/>
            <a:ext cx="448236" cy="657412"/>
          </a:xfrm>
          <a:prstGeom prst="straightConnector1">
            <a:avLst/>
          </a:prstGeom>
          <a:ln>
            <a:solidFill>
              <a:srgbClr val="FF66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/>
          <p:cNvCxnSpPr/>
          <p:nvPr/>
        </p:nvCxnSpPr>
        <p:spPr>
          <a:xfrm>
            <a:off x="5050118" y="3122704"/>
            <a:ext cx="14942" cy="672353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/>
        </p:nvSpPr>
        <p:spPr>
          <a:xfrm>
            <a:off x="433294" y="5931647"/>
            <a:ext cx="261470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smtClean="0"/>
              <a:t>ERRs = estrogen receptor </a:t>
            </a:r>
            <a:r>
              <a:rPr lang="en-US" sz="1000" smtClean="0"/>
              <a:t>related proteins</a:t>
            </a:r>
            <a:endParaRPr lang="en-US" sz="1000"/>
          </a:p>
        </p:txBody>
      </p:sp>
      <p:cxnSp>
        <p:nvCxnSpPr>
          <p:cNvPr id="3" name="Straight Arrow Connector 2"/>
          <p:cNvCxnSpPr/>
          <p:nvPr/>
        </p:nvCxnSpPr>
        <p:spPr>
          <a:xfrm flipV="1">
            <a:off x="4930588" y="4019176"/>
            <a:ext cx="0" cy="343648"/>
          </a:xfrm>
          <a:prstGeom prst="straightConnector1">
            <a:avLst/>
          </a:prstGeom>
          <a:ln w="57150" cmpd="sng">
            <a:solidFill>
              <a:schemeClr val="accent6">
                <a:lumMod val="75000"/>
              </a:schemeClr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9504903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441" y="952500"/>
            <a:ext cx="7894490" cy="4973864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4" name="Oval 3"/>
          <p:cNvSpPr/>
          <p:nvPr/>
        </p:nvSpPr>
        <p:spPr>
          <a:xfrm>
            <a:off x="3711756" y="2348956"/>
            <a:ext cx="1752328" cy="2514600"/>
          </a:xfrm>
          <a:prstGeom prst="ellipse">
            <a:avLst/>
          </a:prstGeom>
          <a:solidFill>
            <a:srgbClr val="FFFFFF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7" name="Oval 6"/>
          <p:cNvSpPr/>
          <p:nvPr/>
        </p:nvSpPr>
        <p:spPr>
          <a:xfrm flipV="1">
            <a:off x="3848298" y="2946073"/>
            <a:ext cx="1543277" cy="225638"/>
          </a:xfrm>
          <a:prstGeom prst="ellipse">
            <a:avLst/>
          </a:prstGeom>
          <a:solidFill>
            <a:srgbClr val="FFFFFF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3961539" y="4185413"/>
            <a:ext cx="1293495" cy="184785"/>
          </a:xfrm>
          <a:prstGeom prst="ellipse">
            <a:avLst/>
          </a:prstGeom>
          <a:solidFill>
            <a:srgbClr val="FFFFFF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3460841" y="2088606"/>
            <a:ext cx="2236795" cy="3035300"/>
          </a:xfrm>
          <a:prstGeom prst="ellipse">
            <a:avLst/>
          </a:prstGeom>
          <a:noFill/>
          <a:ln w="57150" cmpd="sng"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3711757" y="3457667"/>
            <a:ext cx="1752327" cy="219176"/>
          </a:xfrm>
          <a:prstGeom prst="ellipse">
            <a:avLst/>
          </a:prstGeom>
          <a:solidFill>
            <a:srgbClr val="FFFFFF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4021861" y="2565550"/>
            <a:ext cx="1118706" cy="231811"/>
          </a:xfrm>
          <a:prstGeom prst="ellipse">
            <a:avLst/>
          </a:prstGeom>
          <a:solidFill>
            <a:srgbClr val="FFFFFF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/>
          <p:cNvSpPr/>
          <p:nvPr/>
        </p:nvSpPr>
        <p:spPr>
          <a:xfrm>
            <a:off x="3711757" y="3828131"/>
            <a:ext cx="1752327" cy="211694"/>
          </a:xfrm>
          <a:prstGeom prst="ellipse">
            <a:avLst/>
          </a:prstGeom>
          <a:solidFill>
            <a:srgbClr val="FFFFFF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/>
          <p:cNvSpPr/>
          <p:nvPr/>
        </p:nvSpPr>
        <p:spPr>
          <a:xfrm flipV="1">
            <a:off x="4127699" y="4516136"/>
            <a:ext cx="952546" cy="133924"/>
          </a:xfrm>
          <a:prstGeom prst="ellipse">
            <a:avLst/>
          </a:prstGeom>
          <a:solidFill>
            <a:srgbClr val="FFFFFF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3460841" y="630726"/>
            <a:ext cx="2236795" cy="461665"/>
          </a:xfrm>
          <a:prstGeom prst="rect">
            <a:avLst/>
          </a:prstGeom>
          <a:solidFill>
            <a:srgbClr val="FFFF00"/>
          </a:solidFill>
          <a:ln>
            <a:solidFill>
              <a:srgbClr val="1F497D"/>
            </a:solidFill>
          </a:ln>
        </p:spPr>
        <p:txBody>
          <a:bodyPr wrap="square" rtlCol="0">
            <a:spAutoFit/>
          </a:bodyPr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2000" kern="1200" dirty="0">
                <a:solidFill>
                  <a:srgbClr val="000000"/>
                </a:solidFill>
                <a:effectLst/>
                <a:latin typeface="Cambria"/>
                <a:ea typeface="ＭＳ 明朝"/>
                <a:cs typeface="Times New Roman"/>
              </a:rPr>
              <a:t>ATP/ADP/AMP</a:t>
            </a:r>
            <a:r>
              <a:rPr lang="en-US" sz="2400" b="1" kern="1200" dirty="0">
                <a:solidFill>
                  <a:srgbClr val="000000"/>
                </a:solidFill>
                <a:effectLst/>
                <a:latin typeface="Cambria"/>
                <a:ea typeface="ＭＳ 明朝"/>
                <a:cs typeface="Times New Roman"/>
              </a:rPr>
              <a:t>.</a:t>
            </a:r>
            <a:endParaRPr lang="en-US" sz="2400" b="1" dirty="0">
              <a:effectLst/>
              <a:latin typeface="Times"/>
              <a:ea typeface="ＭＳ 明朝"/>
              <a:cs typeface="Times New Roman"/>
            </a:endParaRPr>
          </a:p>
        </p:txBody>
      </p:sp>
      <p:sp>
        <p:nvSpPr>
          <p:cNvPr id="15" name="Text Box 10252"/>
          <p:cNvSpPr txBox="1"/>
          <p:nvPr/>
        </p:nvSpPr>
        <p:spPr>
          <a:xfrm>
            <a:off x="1114170" y="2367332"/>
            <a:ext cx="1828800" cy="457200"/>
          </a:xfrm>
          <a:prstGeom prst="rect">
            <a:avLst/>
          </a:prstGeom>
          <a:noFill/>
          <a:ln>
            <a:noFill/>
          </a:ln>
          <a:effectLst/>
          <a:extLst>
            <a:ext uri="{C572A759-6A51-4108-AA02-DFA0A04FC94B}">
              <ma14:wrappingTextBoxFlag xmlns:ma14="http://schemas.microsoft.com/office/mac/drawingml/2011/main"/>
            </a:ext>
          </a:extLst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200" i="1">
                <a:effectLst/>
                <a:ea typeface="ＭＳ 明朝"/>
                <a:cs typeface="Times New Roman"/>
              </a:rPr>
              <a:t>Where ATP is required for transport.</a:t>
            </a:r>
            <a:endParaRPr lang="en-US" sz="1200">
              <a:effectLst/>
              <a:ea typeface="ＭＳ 明朝"/>
              <a:cs typeface="Times New Roman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058423" y="2797361"/>
            <a:ext cx="1587500" cy="2235200"/>
          </a:xfrm>
          <a:prstGeom prst="rect">
            <a:avLst/>
          </a:prstGeom>
          <a:solidFill>
            <a:srgbClr val="FFFF00"/>
          </a:solidFill>
          <a:ln>
            <a:solidFill>
              <a:srgbClr val="1F497D"/>
            </a:solidFill>
          </a:ln>
        </p:spPr>
        <p:txBody>
          <a:bodyPr wrap="square" rtlCol="0">
            <a:spAutoFit/>
          </a:bodyPr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800" kern="1200" dirty="0">
                <a:solidFill>
                  <a:srgbClr val="000000"/>
                </a:solidFill>
                <a:effectLst/>
                <a:latin typeface="Cambria"/>
                <a:ea typeface="ＭＳ 明朝"/>
                <a:cs typeface="Times New Roman"/>
              </a:rPr>
              <a:t>METABOLITE</a:t>
            </a:r>
            <a:endParaRPr lang="en-US" sz="1000" dirty="0">
              <a:effectLst/>
              <a:latin typeface="Times"/>
              <a:ea typeface="ＭＳ 明朝"/>
              <a:cs typeface="Times New Roman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800" kern="1200" dirty="0">
                <a:solidFill>
                  <a:srgbClr val="000000"/>
                </a:solidFill>
                <a:effectLst/>
                <a:latin typeface="Cambria"/>
                <a:ea typeface="ＭＳ 明朝"/>
                <a:cs typeface="Times New Roman"/>
              </a:rPr>
              <a:t>SHUTTLES</a:t>
            </a:r>
            <a:endParaRPr lang="en-US" sz="1000" dirty="0">
              <a:effectLst/>
              <a:latin typeface="Times"/>
              <a:ea typeface="ＭＳ 明朝"/>
              <a:cs typeface="Times New Roman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800" kern="1200" dirty="0">
                <a:solidFill>
                  <a:srgbClr val="000000"/>
                </a:solidFill>
                <a:effectLst/>
                <a:latin typeface="Cambria"/>
                <a:ea typeface="ＭＳ 明朝"/>
                <a:cs typeface="Times New Roman"/>
              </a:rPr>
              <a:t>Citrate</a:t>
            </a:r>
            <a:endParaRPr lang="en-US" sz="1000" dirty="0">
              <a:effectLst/>
              <a:latin typeface="Times"/>
              <a:ea typeface="ＭＳ 明朝"/>
              <a:cs typeface="Times New Roman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800" kern="1200" dirty="0">
                <a:solidFill>
                  <a:srgbClr val="000000"/>
                </a:solidFill>
                <a:effectLst/>
                <a:latin typeface="Cambria"/>
                <a:ea typeface="ＭＳ 明朝"/>
                <a:cs typeface="Times New Roman"/>
              </a:rPr>
              <a:t>Malate</a:t>
            </a:r>
            <a:endParaRPr lang="en-US" sz="1000" dirty="0">
              <a:effectLst/>
              <a:latin typeface="Times"/>
              <a:ea typeface="ＭＳ 明朝"/>
              <a:cs typeface="Times New Roman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800" kern="1200" dirty="0">
                <a:solidFill>
                  <a:srgbClr val="000000"/>
                </a:solidFill>
                <a:effectLst/>
                <a:latin typeface="Cambria"/>
                <a:ea typeface="ＭＳ 明朝"/>
                <a:cs typeface="Times New Roman"/>
              </a:rPr>
              <a:t>Aspartate</a:t>
            </a:r>
            <a:endParaRPr lang="en-US" sz="1000" dirty="0">
              <a:effectLst/>
              <a:latin typeface="Times"/>
              <a:ea typeface="ＭＳ 明朝"/>
              <a:cs typeface="Times New Roman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800" kern="1200" dirty="0">
                <a:solidFill>
                  <a:srgbClr val="000000"/>
                </a:solidFill>
                <a:effectLst/>
                <a:latin typeface="Cambria"/>
                <a:ea typeface="ＭＳ 明朝"/>
                <a:cs typeface="Times New Roman"/>
              </a:rPr>
              <a:t>Glutamate</a:t>
            </a:r>
            <a:endParaRPr lang="en-US" sz="1000" dirty="0">
              <a:effectLst/>
              <a:latin typeface="Times"/>
              <a:ea typeface="ＭＳ 明朝"/>
              <a:cs typeface="Times New Roman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800" kern="1200" dirty="0">
                <a:solidFill>
                  <a:srgbClr val="000000"/>
                </a:solidFill>
                <a:effectLst/>
                <a:latin typeface="Cambria"/>
                <a:ea typeface="ＭＳ 明朝"/>
                <a:cs typeface="Times New Roman"/>
              </a:rPr>
              <a:t>Pyruvate</a:t>
            </a:r>
            <a:endParaRPr lang="en-US" sz="1000" dirty="0">
              <a:effectLst/>
              <a:latin typeface="Times"/>
              <a:ea typeface="ＭＳ 明朝"/>
              <a:cs typeface="Times New Roman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800" kern="1200" dirty="0">
                <a:solidFill>
                  <a:srgbClr val="000000"/>
                </a:solidFill>
                <a:effectLst/>
                <a:latin typeface="Cambria"/>
                <a:ea typeface="ＭＳ 明朝"/>
                <a:cs typeface="Times New Roman"/>
              </a:rPr>
              <a:t>Acetyl CoA</a:t>
            </a:r>
            <a:endParaRPr lang="en-US" sz="1000" dirty="0">
              <a:effectLst/>
              <a:latin typeface="Times"/>
              <a:ea typeface="ＭＳ 明朝"/>
              <a:cs typeface="Times New Roman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885570" y="5438896"/>
            <a:ext cx="2057400" cy="7169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400" i="1" kern="1200" dirty="0">
                <a:solidFill>
                  <a:srgbClr val="000000"/>
                </a:solidFill>
                <a:effectLst/>
                <a:latin typeface="Cambria"/>
                <a:ea typeface="ＭＳ 明朝"/>
                <a:cs typeface="Times New Roman"/>
              </a:rPr>
              <a:t>Where membrane potential/proton gradient drives transport</a:t>
            </a:r>
            <a:endParaRPr lang="en-US" sz="1000" dirty="0">
              <a:effectLst/>
              <a:latin typeface="Times"/>
              <a:ea typeface="ＭＳ 明朝"/>
              <a:cs typeface="Times New Roman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3158763" y="5786718"/>
            <a:ext cx="1736974" cy="646331"/>
          </a:xfrm>
          <a:prstGeom prst="rect">
            <a:avLst/>
          </a:prstGeom>
          <a:solidFill>
            <a:srgbClr val="FFFF00"/>
          </a:solidFill>
          <a:ln>
            <a:solidFill>
              <a:srgbClr val="000000"/>
            </a:solidFill>
          </a:ln>
        </p:spPr>
        <p:txBody>
          <a:bodyPr wrap="square" rtlCol="0">
            <a:spAutoFit/>
          </a:bodyPr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800" kern="1200" dirty="0">
                <a:solidFill>
                  <a:srgbClr val="000000"/>
                </a:solidFill>
                <a:effectLst/>
                <a:latin typeface="Cambria"/>
                <a:ea typeface="ＭＳ 明朝"/>
                <a:cs typeface="Times New Roman"/>
              </a:rPr>
              <a:t>Membrane potential.</a:t>
            </a:r>
            <a:endParaRPr lang="en-US" sz="1000" dirty="0">
              <a:effectLst/>
              <a:latin typeface="Times"/>
              <a:ea typeface="ＭＳ 明朝"/>
              <a:cs typeface="Times New Roman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6014873" y="5322690"/>
            <a:ext cx="2974569" cy="1138773"/>
          </a:xfrm>
          <a:prstGeom prst="rect">
            <a:avLst/>
          </a:prstGeom>
          <a:solidFill>
            <a:srgbClr val="FFFF00"/>
          </a:solidFill>
          <a:ln>
            <a:solidFill>
              <a:srgbClr val="000000"/>
            </a:solidFill>
          </a:ln>
        </p:spPr>
        <p:txBody>
          <a:bodyPr wrap="square" rtlCol="0">
            <a:spAutoFit/>
          </a:bodyPr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400" kern="1200" dirty="0">
                <a:solidFill>
                  <a:srgbClr val="000000"/>
                </a:solidFill>
                <a:effectLst/>
                <a:latin typeface="Cambria"/>
                <a:ea typeface="ＭＳ 明朝"/>
                <a:cs typeface="Times New Roman"/>
              </a:rPr>
              <a:t>PROTEIN IMPORT/ADHERENCE </a:t>
            </a:r>
            <a:r>
              <a:rPr lang="en-US" sz="1400" kern="1200" dirty="0" err="1">
                <a:solidFill>
                  <a:srgbClr val="000000"/>
                </a:solidFill>
                <a:effectLst/>
                <a:latin typeface="Cambria"/>
                <a:ea typeface="ＭＳ 明朝"/>
                <a:cs typeface="Times New Roman"/>
              </a:rPr>
              <a:t>etc</a:t>
            </a:r>
            <a:r>
              <a:rPr lang="en-US" sz="1400" kern="1200" dirty="0">
                <a:solidFill>
                  <a:srgbClr val="000000"/>
                </a:solidFill>
                <a:effectLst/>
                <a:latin typeface="Cambria"/>
                <a:ea typeface="ＭＳ 明朝"/>
                <a:cs typeface="Times New Roman"/>
              </a:rPr>
              <a:t> AND RELEASE.</a:t>
            </a:r>
            <a:r>
              <a:rPr lang="en-US" sz="1400" kern="1200" dirty="0">
                <a:solidFill>
                  <a:srgbClr val="FF0000"/>
                </a:solidFill>
                <a:effectLst/>
                <a:latin typeface="Cambria"/>
                <a:ea typeface="ＭＳ 明朝"/>
                <a:cs typeface="Times New Roman"/>
              </a:rPr>
              <a:t> </a:t>
            </a:r>
            <a:r>
              <a:rPr lang="en-US" sz="1400" kern="1200" dirty="0" err="1">
                <a:solidFill>
                  <a:srgbClr val="FF0000"/>
                </a:solidFill>
                <a:effectLst/>
                <a:latin typeface="Cambria"/>
                <a:ea typeface="ＭＳ 明朝"/>
                <a:cs typeface="Times New Roman"/>
              </a:rPr>
              <a:t>Nfkappa</a:t>
            </a:r>
            <a:r>
              <a:rPr lang="en-US" sz="1400" kern="1200" dirty="0">
                <a:solidFill>
                  <a:srgbClr val="FF0000"/>
                </a:solidFill>
                <a:effectLst/>
                <a:latin typeface="Cambria"/>
                <a:ea typeface="ＭＳ 明朝"/>
                <a:cs typeface="Times New Roman"/>
              </a:rPr>
              <a:t> B</a:t>
            </a:r>
            <a:r>
              <a:rPr lang="en-US" sz="1400" kern="1200" dirty="0">
                <a:solidFill>
                  <a:srgbClr val="000000"/>
                </a:solidFill>
                <a:effectLst/>
                <a:latin typeface="Cambria"/>
                <a:ea typeface="ＭＳ 明朝"/>
                <a:cs typeface="Times New Roman"/>
              </a:rPr>
              <a:t>, </a:t>
            </a:r>
            <a:r>
              <a:rPr lang="en-US" sz="1400" kern="1200" dirty="0">
                <a:solidFill>
                  <a:srgbClr val="FF6600"/>
                </a:solidFill>
                <a:effectLst/>
                <a:latin typeface="Cambria"/>
                <a:ea typeface="ＭＳ 明朝"/>
                <a:cs typeface="Times New Roman"/>
              </a:rPr>
              <a:t>BCl1, PINK1,MCl1 </a:t>
            </a:r>
            <a:endParaRPr lang="en-US" sz="1000" dirty="0">
              <a:effectLst/>
              <a:latin typeface="Times"/>
              <a:ea typeface="ＭＳ 明朝"/>
              <a:cs typeface="Times New Roman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400" kern="1200" dirty="0" err="1">
                <a:solidFill>
                  <a:srgbClr val="FF6600"/>
                </a:solidFill>
                <a:effectLst/>
                <a:latin typeface="Cambria"/>
                <a:ea typeface="ＭＳ 明朝"/>
                <a:cs typeface="Times New Roman"/>
              </a:rPr>
              <a:t>AIF,Cytochrome</a:t>
            </a:r>
            <a:r>
              <a:rPr lang="en-US" sz="1400" kern="1200" dirty="0">
                <a:solidFill>
                  <a:srgbClr val="FF6600"/>
                </a:solidFill>
                <a:effectLst/>
                <a:latin typeface="Cambria"/>
                <a:ea typeface="ＭＳ 明朝"/>
                <a:cs typeface="Times New Roman"/>
              </a:rPr>
              <a:t> c etc.</a:t>
            </a:r>
            <a:endParaRPr lang="en-US" sz="1000" dirty="0">
              <a:effectLst/>
              <a:latin typeface="Times"/>
              <a:ea typeface="ＭＳ 明朝"/>
              <a:cs typeface="Times New Roman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200" dirty="0">
                <a:effectLst/>
                <a:latin typeface="Cambria"/>
                <a:ea typeface="ＭＳ 明朝"/>
                <a:cs typeface="Times New Roman"/>
              </a:rPr>
              <a:t> </a:t>
            </a:r>
          </a:p>
        </p:txBody>
      </p:sp>
      <p:cxnSp>
        <p:nvCxnSpPr>
          <p:cNvPr id="20" name="Straight Arrow Connector 19"/>
          <p:cNvCxnSpPr/>
          <p:nvPr/>
        </p:nvCxnSpPr>
        <p:spPr>
          <a:xfrm>
            <a:off x="5697636" y="4429401"/>
            <a:ext cx="571500" cy="914400"/>
          </a:xfrm>
          <a:prstGeom prst="straightConnector1">
            <a:avLst/>
          </a:prstGeom>
          <a:ln>
            <a:solidFill>
              <a:srgbClr val="C0504D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/>
          <p:nvPr/>
        </p:nvCxnSpPr>
        <p:spPr>
          <a:xfrm flipH="1">
            <a:off x="3602775" y="4934684"/>
            <a:ext cx="457200" cy="685800"/>
          </a:xfrm>
          <a:prstGeom prst="straightConnector1">
            <a:avLst/>
          </a:prstGeom>
          <a:ln>
            <a:solidFill>
              <a:srgbClr val="C0504D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/>
          <p:nvPr/>
        </p:nvCxnSpPr>
        <p:spPr>
          <a:xfrm flipH="1">
            <a:off x="2786681" y="1453904"/>
            <a:ext cx="925075" cy="1601268"/>
          </a:xfrm>
          <a:prstGeom prst="straightConnector1">
            <a:avLst/>
          </a:prstGeom>
          <a:ln>
            <a:solidFill>
              <a:srgbClr val="C0504D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3" name="TextBox 22"/>
          <p:cNvSpPr txBox="1"/>
          <p:nvPr/>
        </p:nvSpPr>
        <p:spPr>
          <a:xfrm>
            <a:off x="6769201" y="1591555"/>
            <a:ext cx="890905" cy="627380"/>
          </a:xfrm>
          <a:prstGeom prst="rect">
            <a:avLst/>
          </a:prstGeom>
          <a:solidFill>
            <a:srgbClr val="FFFF00"/>
          </a:solidFill>
          <a:ln>
            <a:solidFill>
              <a:srgbClr val="1F497D"/>
            </a:solidFill>
          </a:ln>
        </p:spPr>
        <p:txBody>
          <a:bodyPr wrap="square" rtlCol="0">
            <a:spAutoFit/>
          </a:bodyPr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800" kern="1200" dirty="0" err="1">
                <a:solidFill>
                  <a:srgbClr val="000000"/>
                </a:solidFill>
                <a:effectLst/>
                <a:latin typeface="Cambria"/>
                <a:ea typeface="ＭＳ 明朝"/>
                <a:cs typeface="Times New Roman"/>
              </a:rPr>
              <a:t>mtUPR</a:t>
            </a:r>
            <a:r>
              <a:rPr lang="en-US" sz="1800" kern="1200" dirty="0">
                <a:solidFill>
                  <a:srgbClr val="000000"/>
                </a:solidFill>
                <a:effectLst/>
                <a:latin typeface="Cambria"/>
                <a:ea typeface="ＭＳ 明朝"/>
                <a:cs typeface="Times New Roman"/>
              </a:rPr>
              <a:t>.</a:t>
            </a:r>
            <a:endParaRPr lang="en-US" sz="1000" dirty="0">
              <a:effectLst/>
              <a:latin typeface="Times"/>
              <a:ea typeface="ＭＳ 明朝"/>
              <a:cs typeface="Times New Roman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6543540" y="2438331"/>
            <a:ext cx="1800860" cy="627380"/>
          </a:xfrm>
          <a:prstGeom prst="rect">
            <a:avLst/>
          </a:prstGeom>
          <a:solidFill>
            <a:srgbClr val="FFFF00"/>
          </a:solidFill>
          <a:ln>
            <a:solidFill>
              <a:srgbClr val="1F497D"/>
            </a:solidFill>
          </a:ln>
        </p:spPr>
        <p:txBody>
          <a:bodyPr wrap="square" rtlCol="0">
            <a:spAutoFit/>
          </a:bodyPr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800" kern="1200" dirty="0">
                <a:solidFill>
                  <a:srgbClr val="000000"/>
                </a:solidFill>
                <a:effectLst/>
                <a:latin typeface="Cambria"/>
                <a:ea typeface="ＭＳ 明朝"/>
                <a:cs typeface="Times New Roman"/>
              </a:rPr>
              <a:t>NADH/NAD+</a:t>
            </a:r>
            <a:endParaRPr lang="en-US" sz="1000" dirty="0">
              <a:effectLst/>
              <a:latin typeface="Times"/>
              <a:ea typeface="ＭＳ 明朝"/>
              <a:cs typeface="Times New Roman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800" kern="1200" dirty="0">
                <a:solidFill>
                  <a:srgbClr val="000000"/>
                </a:solidFill>
                <a:effectLst/>
                <a:latin typeface="Cambria"/>
                <a:ea typeface="ＭＳ 明朝"/>
                <a:cs typeface="Times New Roman"/>
              </a:rPr>
              <a:t>NADPH/NADP+.</a:t>
            </a:r>
            <a:endParaRPr lang="en-US" sz="1000" dirty="0">
              <a:effectLst/>
              <a:latin typeface="Times"/>
              <a:ea typeface="ＭＳ 明朝"/>
              <a:cs typeface="Times New Roman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6682775" y="3445166"/>
            <a:ext cx="1240155" cy="377825"/>
          </a:xfrm>
          <a:prstGeom prst="rect">
            <a:avLst/>
          </a:prstGeom>
          <a:solidFill>
            <a:srgbClr val="FFFF00"/>
          </a:solidFill>
          <a:ln>
            <a:solidFill>
              <a:srgbClr val="1F497D"/>
            </a:solidFill>
          </a:ln>
        </p:spPr>
        <p:txBody>
          <a:bodyPr wrap="square" rtlCol="0">
            <a:noAutofit/>
          </a:bodyPr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800" kern="1200" dirty="0">
                <a:solidFill>
                  <a:srgbClr val="000000"/>
                </a:solidFill>
                <a:effectLst/>
                <a:latin typeface="Cambria"/>
                <a:ea typeface="ＭＳ 明朝"/>
                <a:cs typeface="Times New Roman"/>
              </a:rPr>
              <a:t>ROS/RNS.</a:t>
            </a:r>
            <a:endParaRPr lang="en-US" sz="1000" dirty="0">
              <a:effectLst/>
              <a:latin typeface="Times"/>
              <a:ea typeface="ＭＳ 明朝"/>
              <a:cs typeface="Times New Roman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6826676" y="4354072"/>
            <a:ext cx="1093470" cy="359410"/>
          </a:xfrm>
          <a:prstGeom prst="rect">
            <a:avLst/>
          </a:prstGeom>
          <a:solidFill>
            <a:srgbClr val="FFFF00"/>
          </a:solidFill>
          <a:ln>
            <a:solidFill>
              <a:srgbClr val="1F497D"/>
            </a:solidFill>
          </a:ln>
        </p:spPr>
        <p:txBody>
          <a:bodyPr wrap="square" rtlCol="0">
            <a:spAutoFit/>
          </a:bodyPr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800" kern="1200" dirty="0">
                <a:solidFill>
                  <a:srgbClr val="000000"/>
                </a:solidFill>
                <a:effectLst/>
                <a:latin typeface="Cambria"/>
                <a:ea typeface="ＭＳ 明朝"/>
                <a:cs typeface="Times New Roman"/>
              </a:rPr>
              <a:t>Calcium</a:t>
            </a:r>
            <a:endParaRPr lang="en-US" sz="1000" dirty="0">
              <a:effectLst/>
              <a:latin typeface="Times"/>
              <a:ea typeface="ＭＳ 明朝"/>
              <a:cs typeface="Times New Roman"/>
            </a:endParaRPr>
          </a:p>
        </p:txBody>
      </p:sp>
      <p:cxnSp>
        <p:nvCxnSpPr>
          <p:cNvPr id="27" name="Straight Arrow Connector 26"/>
          <p:cNvCxnSpPr/>
          <p:nvPr/>
        </p:nvCxnSpPr>
        <p:spPr>
          <a:xfrm>
            <a:off x="5857827" y="3597230"/>
            <a:ext cx="914400" cy="1052830"/>
          </a:xfrm>
          <a:prstGeom prst="straightConnector1">
            <a:avLst/>
          </a:prstGeom>
          <a:ln>
            <a:solidFill>
              <a:srgbClr val="C0504D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/>
          <p:nvPr/>
        </p:nvCxnSpPr>
        <p:spPr>
          <a:xfrm>
            <a:off x="5809138" y="3136635"/>
            <a:ext cx="800100" cy="571500"/>
          </a:xfrm>
          <a:prstGeom prst="straightConnector1">
            <a:avLst/>
          </a:prstGeom>
          <a:ln>
            <a:solidFill>
              <a:srgbClr val="C0504D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/>
          <p:cNvCxnSpPr/>
          <p:nvPr/>
        </p:nvCxnSpPr>
        <p:spPr>
          <a:xfrm>
            <a:off x="11132550" y="7101076"/>
            <a:ext cx="800100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/>
          <p:cNvCxnSpPr/>
          <p:nvPr/>
        </p:nvCxnSpPr>
        <p:spPr>
          <a:xfrm>
            <a:off x="11215914" y="7018564"/>
            <a:ext cx="800100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/>
          <p:cNvCxnSpPr/>
          <p:nvPr/>
        </p:nvCxnSpPr>
        <p:spPr>
          <a:xfrm>
            <a:off x="10390414" y="5167993"/>
            <a:ext cx="1371600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/>
          <p:cNvCxnSpPr/>
          <p:nvPr/>
        </p:nvCxnSpPr>
        <p:spPr>
          <a:xfrm flipV="1">
            <a:off x="5697636" y="1912172"/>
            <a:ext cx="845904" cy="436784"/>
          </a:xfrm>
          <a:prstGeom prst="straightConnector1">
            <a:avLst/>
          </a:prstGeom>
          <a:ln>
            <a:solidFill>
              <a:schemeClr val="accent2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/>
          <p:cNvCxnSpPr/>
          <p:nvPr/>
        </p:nvCxnSpPr>
        <p:spPr>
          <a:xfrm>
            <a:off x="5697636" y="2797361"/>
            <a:ext cx="734402" cy="0"/>
          </a:xfrm>
          <a:prstGeom prst="straightConnector1">
            <a:avLst/>
          </a:prstGeom>
          <a:ln>
            <a:solidFill>
              <a:srgbClr val="C0504D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7" name="Straight Arrow Connector 36"/>
          <p:cNvCxnSpPr/>
          <p:nvPr/>
        </p:nvCxnSpPr>
        <p:spPr>
          <a:xfrm flipV="1">
            <a:off x="4611684" y="1219943"/>
            <a:ext cx="0" cy="692230"/>
          </a:xfrm>
          <a:prstGeom prst="straightConnector1">
            <a:avLst/>
          </a:prstGeom>
          <a:ln w="57150" cmpd="sng">
            <a:solidFill>
              <a:schemeClr val="accent6">
                <a:lumMod val="50000"/>
              </a:schemeClr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extBox 1"/>
          <p:cNvSpPr txBox="1"/>
          <p:nvPr/>
        </p:nvSpPr>
        <p:spPr>
          <a:xfrm>
            <a:off x="1326444" y="264725"/>
            <a:ext cx="595488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latin typeface="Arial"/>
                <a:cs typeface="Arial"/>
              </a:rPr>
              <a:t>Mitochondrial retrograde response</a:t>
            </a:r>
            <a:endParaRPr lang="en-US" sz="2000" b="1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81270479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74473" y="2001291"/>
            <a:ext cx="8229600" cy="3752043"/>
          </a:xfrm>
          <a:ln w="12700" cmpd="sng">
            <a:solidFill>
              <a:srgbClr val="FFFFFF"/>
            </a:solidFill>
          </a:ln>
        </p:spPr>
        <p:txBody>
          <a:bodyPr/>
          <a:lstStyle/>
          <a:p>
            <a:endParaRPr lang="en-US" dirty="0"/>
          </a:p>
        </p:txBody>
      </p:sp>
      <p:sp>
        <p:nvSpPr>
          <p:cNvPr id="22" name="TextBox 21"/>
          <p:cNvSpPr txBox="1"/>
          <p:nvPr/>
        </p:nvSpPr>
        <p:spPr>
          <a:xfrm>
            <a:off x="731648" y="1021855"/>
            <a:ext cx="816880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UPR proteins in mitochondria and endoplasmic reticulum.</a:t>
            </a:r>
            <a:endParaRPr lang="en-US" sz="2400" b="1" dirty="0"/>
          </a:p>
        </p:txBody>
      </p:sp>
      <p:sp>
        <p:nvSpPr>
          <p:cNvPr id="23" name="TextBox 22"/>
          <p:cNvSpPr txBox="1"/>
          <p:nvPr/>
        </p:nvSpPr>
        <p:spPr>
          <a:xfrm>
            <a:off x="466514" y="2199044"/>
            <a:ext cx="1477295" cy="584776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HSP60</a:t>
            </a:r>
            <a:endParaRPr lang="en-US" sz="3200" dirty="0"/>
          </a:p>
        </p:txBody>
      </p:sp>
      <p:cxnSp>
        <p:nvCxnSpPr>
          <p:cNvPr id="24" name="Straight Arrow Connector 23"/>
          <p:cNvCxnSpPr/>
          <p:nvPr/>
        </p:nvCxnSpPr>
        <p:spPr>
          <a:xfrm>
            <a:off x="2060436" y="2420365"/>
            <a:ext cx="1510587" cy="0"/>
          </a:xfrm>
          <a:prstGeom prst="straightConnector1">
            <a:avLst/>
          </a:prstGeom>
          <a:ln w="38100" cmpd="sng">
            <a:solidFill>
              <a:srgbClr val="0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/>
          <p:nvPr/>
        </p:nvCxnSpPr>
        <p:spPr>
          <a:xfrm>
            <a:off x="2047478" y="2544871"/>
            <a:ext cx="1715027" cy="642847"/>
          </a:xfrm>
          <a:prstGeom prst="straightConnector1">
            <a:avLst/>
          </a:prstGeom>
          <a:ln w="38100" cmpd="sng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6" name="TextBox 25"/>
          <p:cNvSpPr txBox="1"/>
          <p:nvPr/>
        </p:nvSpPr>
        <p:spPr>
          <a:xfrm>
            <a:off x="3845088" y="1856242"/>
            <a:ext cx="164575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JNK PATHWAY</a:t>
            </a:r>
            <a:endParaRPr lang="en-US" sz="2400" dirty="0"/>
          </a:p>
        </p:txBody>
      </p:sp>
      <p:cxnSp>
        <p:nvCxnSpPr>
          <p:cNvPr id="27" name="Straight Arrow Connector 26"/>
          <p:cNvCxnSpPr/>
          <p:nvPr/>
        </p:nvCxnSpPr>
        <p:spPr>
          <a:xfrm>
            <a:off x="5481541" y="2420365"/>
            <a:ext cx="609060" cy="0"/>
          </a:xfrm>
          <a:prstGeom prst="straightConnector1">
            <a:avLst/>
          </a:prstGeom>
          <a:ln w="38100" cmpd="sng">
            <a:solidFill>
              <a:srgbClr val="0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8" name="TextBox 27"/>
          <p:cNvSpPr txBox="1"/>
          <p:nvPr/>
        </p:nvSpPr>
        <p:spPr>
          <a:xfrm>
            <a:off x="6090601" y="2025493"/>
            <a:ext cx="1254162" cy="584776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C-JUN</a:t>
            </a:r>
            <a:endParaRPr lang="en-US" sz="3200" dirty="0"/>
          </a:p>
        </p:txBody>
      </p:sp>
      <p:sp>
        <p:nvSpPr>
          <p:cNvPr id="29" name="TextBox 28"/>
          <p:cNvSpPr txBox="1"/>
          <p:nvPr/>
        </p:nvSpPr>
        <p:spPr>
          <a:xfrm>
            <a:off x="3845088" y="3032842"/>
            <a:ext cx="945987" cy="461665"/>
          </a:xfrm>
          <a:prstGeom prst="rect">
            <a:avLst/>
          </a:prstGeom>
          <a:solidFill>
            <a:srgbClr val="FFFF00"/>
          </a:solidFill>
          <a:ln>
            <a:solidFill>
              <a:srgbClr val="00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PKR</a:t>
            </a:r>
            <a:endParaRPr lang="en-US" sz="2400" dirty="0"/>
          </a:p>
        </p:txBody>
      </p:sp>
      <p:cxnSp>
        <p:nvCxnSpPr>
          <p:cNvPr id="30" name="Straight Arrow Connector 29"/>
          <p:cNvCxnSpPr/>
          <p:nvPr/>
        </p:nvCxnSpPr>
        <p:spPr>
          <a:xfrm>
            <a:off x="4814038" y="3248646"/>
            <a:ext cx="758086" cy="712688"/>
          </a:xfrm>
          <a:prstGeom prst="straightConnector1">
            <a:avLst/>
          </a:prstGeom>
          <a:ln w="38100" cmpd="sng">
            <a:solidFill>
              <a:srgbClr val="0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1" name="TextBox 30"/>
          <p:cNvSpPr txBox="1"/>
          <p:nvPr/>
        </p:nvSpPr>
        <p:spPr>
          <a:xfrm>
            <a:off x="5332200" y="4523736"/>
            <a:ext cx="1315627" cy="40011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38100" cmpd="sng">
            <a:solidFill>
              <a:srgbClr val="00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2000" dirty="0"/>
              <a:t>e</a:t>
            </a:r>
            <a:r>
              <a:rPr lang="en-US" sz="2000" dirty="0" smtClean="0"/>
              <a:t>IF2alpha</a:t>
            </a:r>
            <a:endParaRPr lang="en-US" sz="2000" dirty="0"/>
          </a:p>
        </p:txBody>
      </p:sp>
      <p:sp>
        <p:nvSpPr>
          <p:cNvPr id="32" name="TextBox 31"/>
          <p:cNvSpPr txBox="1"/>
          <p:nvPr/>
        </p:nvSpPr>
        <p:spPr>
          <a:xfrm>
            <a:off x="965425" y="5138705"/>
            <a:ext cx="933028" cy="461665"/>
          </a:xfrm>
          <a:prstGeom prst="rect">
            <a:avLst/>
          </a:prstGeom>
          <a:solidFill>
            <a:srgbClr val="95B3D7"/>
          </a:solidFill>
          <a:ln>
            <a:solidFill>
              <a:srgbClr val="00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PERK</a:t>
            </a:r>
            <a:endParaRPr lang="en-US" sz="2400" dirty="0"/>
          </a:p>
        </p:txBody>
      </p:sp>
      <p:cxnSp>
        <p:nvCxnSpPr>
          <p:cNvPr id="34" name="Straight Arrow Connector 33"/>
          <p:cNvCxnSpPr/>
          <p:nvPr/>
        </p:nvCxnSpPr>
        <p:spPr>
          <a:xfrm flipV="1">
            <a:off x="1937330" y="4470496"/>
            <a:ext cx="3207284" cy="483544"/>
          </a:xfrm>
          <a:prstGeom prst="straightConnector1">
            <a:avLst/>
          </a:prstGeom>
          <a:ln w="38100" cmpd="sng">
            <a:solidFill>
              <a:srgbClr val="0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5" name="TextBox 34"/>
          <p:cNvSpPr txBox="1"/>
          <p:nvPr/>
        </p:nvSpPr>
        <p:spPr>
          <a:xfrm>
            <a:off x="7344763" y="2001291"/>
            <a:ext cx="30064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6600"/>
                </a:solidFill>
              </a:rPr>
              <a:t>Induces same</a:t>
            </a:r>
          </a:p>
          <a:p>
            <a:r>
              <a:rPr lang="en-US" dirty="0" smtClean="0">
                <a:solidFill>
                  <a:srgbClr val="FF6600"/>
                </a:solidFill>
              </a:rPr>
              <a:t> genes as</a:t>
            </a:r>
            <a:r>
              <a:rPr lang="en-US" b="1" dirty="0" smtClean="0">
                <a:solidFill>
                  <a:srgbClr val="FF6600"/>
                </a:solidFill>
              </a:rPr>
              <a:t> CHOP1</a:t>
            </a:r>
            <a:endParaRPr lang="en-US" b="1" dirty="0">
              <a:solidFill>
                <a:srgbClr val="FF6600"/>
              </a:solidFill>
            </a:endParaRPr>
          </a:p>
        </p:txBody>
      </p:sp>
      <p:cxnSp>
        <p:nvCxnSpPr>
          <p:cNvPr id="36" name="Straight Arrow Connector 35"/>
          <p:cNvCxnSpPr/>
          <p:nvPr/>
        </p:nvCxnSpPr>
        <p:spPr>
          <a:xfrm>
            <a:off x="1898453" y="5311508"/>
            <a:ext cx="2222421" cy="0"/>
          </a:xfrm>
          <a:prstGeom prst="straightConnector1">
            <a:avLst/>
          </a:prstGeom>
          <a:ln w="38100" cmpd="sng">
            <a:solidFill>
              <a:srgbClr val="0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7" name="TextBox 36"/>
          <p:cNvSpPr txBox="1"/>
          <p:nvPr/>
        </p:nvSpPr>
        <p:spPr>
          <a:xfrm>
            <a:off x="4234837" y="5043413"/>
            <a:ext cx="1049657" cy="584776"/>
          </a:xfrm>
          <a:prstGeom prst="rect">
            <a:avLst/>
          </a:prstGeom>
          <a:solidFill>
            <a:srgbClr val="95B3D7"/>
          </a:solidFill>
          <a:ln>
            <a:solidFill>
              <a:srgbClr val="00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ATF4</a:t>
            </a:r>
            <a:endParaRPr lang="en-US" sz="3200" dirty="0"/>
          </a:p>
        </p:txBody>
      </p:sp>
      <p:sp>
        <p:nvSpPr>
          <p:cNvPr id="38" name="TextBox 37"/>
          <p:cNvSpPr txBox="1"/>
          <p:nvPr/>
        </p:nvSpPr>
        <p:spPr>
          <a:xfrm>
            <a:off x="6544156" y="5122542"/>
            <a:ext cx="1568005" cy="646331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6600"/>
                </a:solidFill>
              </a:rPr>
              <a:t>Up </a:t>
            </a:r>
            <a:r>
              <a:rPr lang="en-US" dirty="0" err="1" smtClean="0">
                <a:solidFill>
                  <a:srgbClr val="FF6600"/>
                </a:solidFill>
              </a:rPr>
              <a:t>reg</a:t>
            </a:r>
            <a:r>
              <a:rPr lang="en-US" dirty="0" smtClean="0">
                <a:solidFill>
                  <a:srgbClr val="FF6600"/>
                </a:solidFill>
              </a:rPr>
              <a:t> of</a:t>
            </a:r>
          </a:p>
          <a:p>
            <a:r>
              <a:rPr lang="en-US" b="1" dirty="0" smtClean="0">
                <a:solidFill>
                  <a:srgbClr val="FF6600"/>
                </a:solidFill>
              </a:rPr>
              <a:t>CHOP1</a:t>
            </a:r>
            <a:endParaRPr lang="en-US" b="1" dirty="0">
              <a:solidFill>
                <a:srgbClr val="FF6600"/>
              </a:solidFill>
            </a:endParaRPr>
          </a:p>
        </p:txBody>
      </p:sp>
      <p:cxnSp>
        <p:nvCxnSpPr>
          <p:cNvPr id="39" name="Straight Arrow Connector 38"/>
          <p:cNvCxnSpPr/>
          <p:nvPr/>
        </p:nvCxnSpPr>
        <p:spPr>
          <a:xfrm>
            <a:off x="5332200" y="5303904"/>
            <a:ext cx="1166285" cy="0"/>
          </a:xfrm>
          <a:prstGeom prst="straightConnector1">
            <a:avLst/>
          </a:prstGeom>
          <a:ln w="38100" cmpd="sng">
            <a:solidFill>
              <a:srgbClr val="0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0" name="TextBox 39"/>
          <p:cNvSpPr txBox="1"/>
          <p:nvPr/>
        </p:nvSpPr>
        <p:spPr>
          <a:xfrm>
            <a:off x="411779" y="6121854"/>
            <a:ext cx="368027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rgbClr val="000000"/>
                </a:solidFill>
              </a:rPr>
              <a:t>Mitochondrial UPR  (yellow)</a:t>
            </a:r>
            <a:endParaRPr lang="en-US" sz="1600" dirty="0">
              <a:solidFill>
                <a:srgbClr val="000000"/>
              </a:solidFill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809920" y="5753334"/>
            <a:ext cx="263062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ER UPR(blue</a:t>
            </a:r>
            <a:r>
              <a:rPr lang="en-US" sz="1600" dirty="0" smtClean="0">
                <a:solidFill>
                  <a:srgbClr val="FF0000"/>
                </a:solidFill>
              </a:rPr>
              <a:t>)</a:t>
            </a:r>
            <a:endParaRPr lang="en-US" sz="1600" dirty="0">
              <a:solidFill>
                <a:srgbClr val="FF0000"/>
              </a:solidFill>
            </a:endParaRPr>
          </a:p>
        </p:txBody>
      </p:sp>
      <p:cxnSp>
        <p:nvCxnSpPr>
          <p:cNvPr id="42" name="Straight Arrow Connector 41"/>
          <p:cNvCxnSpPr/>
          <p:nvPr/>
        </p:nvCxnSpPr>
        <p:spPr>
          <a:xfrm flipH="1">
            <a:off x="4548512" y="3611168"/>
            <a:ext cx="12958" cy="1343530"/>
          </a:xfrm>
          <a:prstGeom prst="straightConnector1">
            <a:avLst/>
          </a:prstGeom>
          <a:ln>
            <a:solidFill>
              <a:srgbClr val="000000"/>
            </a:solidFill>
            <a:prstDash val="dash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3" name="TextBox 42"/>
          <p:cNvSpPr txBox="1"/>
          <p:nvPr/>
        </p:nvSpPr>
        <p:spPr>
          <a:xfrm>
            <a:off x="6427528" y="6248187"/>
            <a:ext cx="1788303" cy="461665"/>
          </a:xfrm>
          <a:prstGeom prst="rect">
            <a:avLst/>
          </a:prstGeom>
          <a:noFill/>
          <a:ln>
            <a:solidFill>
              <a:srgbClr val="FF6600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</a:rPr>
              <a:t>APOPTOSIS</a:t>
            </a:r>
            <a:endParaRPr lang="en-US" sz="2400" dirty="0">
              <a:solidFill>
                <a:srgbClr val="FF0000"/>
              </a:solidFill>
            </a:endParaRPr>
          </a:p>
        </p:txBody>
      </p:sp>
      <p:cxnSp>
        <p:nvCxnSpPr>
          <p:cNvPr id="44" name="Straight Arrow Connector 43"/>
          <p:cNvCxnSpPr/>
          <p:nvPr/>
        </p:nvCxnSpPr>
        <p:spPr>
          <a:xfrm>
            <a:off x="7243926" y="5841701"/>
            <a:ext cx="0" cy="280153"/>
          </a:xfrm>
          <a:prstGeom prst="straightConnector1">
            <a:avLst/>
          </a:prstGeom>
          <a:ln>
            <a:solidFill>
              <a:schemeClr val="accent6">
                <a:lumMod val="75000"/>
              </a:schemeClr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5" name="TextBox 44"/>
          <p:cNvSpPr txBox="1"/>
          <p:nvPr/>
        </p:nvSpPr>
        <p:spPr>
          <a:xfrm>
            <a:off x="7211529" y="4282933"/>
            <a:ext cx="1801263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rgbClr val="FF0000"/>
                </a:solidFill>
              </a:rPr>
              <a:t>INHIBITS PROTEIN TRANSLATION</a:t>
            </a:r>
            <a:endParaRPr lang="en-US" sz="1600" dirty="0">
              <a:solidFill>
                <a:srgbClr val="FF0000"/>
              </a:solidFill>
            </a:endParaRPr>
          </a:p>
        </p:txBody>
      </p:sp>
      <p:cxnSp>
        <p:nvCxnSpPr>
          <p:cNvPr id="46" name="Straight Arrow Connector 45"/>
          <p:cNvCxnSpPr/>
          <p:nvPr/>
        </p:nvCxnSpPr>
        <p:spPr>
          <a:xfrm flipH="1">
            <a:off x="2656538" y="3263675"/>
            <a:ext cx="1105967" cy="398403"/>
          </a:xfrm>
          <a:prstGeom prst="straightConnector1">
            <a:avLst/>
          </a:prstGeom>
          <a:ln w="28575" cmpd="sng">
            <a:solidFill>
              <a:schemeClr val="tx1"/>
            </a:solidFill>
            <a:prstDash val="dash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7" name="TextBox 46"/>
          <p:cNvSpPr txBox="1"/>
          <p:nvPr/>
        </p:nvSpPr>
        <p:spPr>
          <a:xfrm>
            <a:off x="647936" y="3285023"/>
            <a:ext cx="1904933" cy="584776"/>
          </a:xfrm>
          <a:prstGeom prst="rect">
            <a:avLst/>
          </a:prstGeom>
          <a:solidFill>
            <a:srgbClr val="FFFF00"/>
          </a:solidFill>
          <a:ln>
            <a:solidFill>
              <a:srgbClr val="00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p38MAPK</a:t>
            </a:r>
            <a:endParaRPr lang="en-US" sz="3200" dirty="0"/>
          </a:p>
        </p:txBody>
      </p:sp>
      <p:sp>
        <p:nvSpPr>
          <p:cNvPr id="48" name="TextBox 47"/>
          <p:cNvSpPr txBox="1"/>
          <p:nvPr/>
        </p:nvSpPr>
        <p:spPr>
          <a:xfrm>
            <a:off x="881193" y="4352682"/>
            <a:ext cx="117924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HSP90</a:t>
            </a:r>
            <a:endParaRPr lang="en-US" sz="2400" dirty="0"/>
          </a:p>
        </p:txBody>
      </p:sp>
      <p:cxnSp>
        <p:nvCxnSpPr>
          <p:cNvPr id="49" name="Straight Arrow Connector 48"/>
          <p:cNvCxnSpPr/>
          <p:nvPr/>
        </p:nvCxnSpPr>
        <p:spPr>
          <a:xfrm flipV="1">
            <a:off x="1490255" y="4748263"/>
            <a:ext cx="0" cy="362824"/>
          </a:xfrm>
          <a:prstGeom prst="straightConnector1">
            <a:avLst/>
          </a:prstGeom>
          <a:ln w="12700" cmpd="sng">
            <a:solidFill>
              <a:srgbClr val="000000"/>
            </a:solidFill>
            <a:prstDash val="dash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0" name="Straight Arrow Connector 49"/>
          <p:cNvCxnSpPr>
            <a:stCxn id="48" idx="0"/>
          </p:cNvCxnSpPr>
          <p:nvPr/>
        </p:nvCxnSpPr>
        <p:spPr>
          <a:xfrm flipV="1">
            <a:off x="1470815" y="3928056"/>
            <a:ext cx="12960" cy="424626"/>
          </a:xfrm>
          <a:prstGeom prst="straightConnector1">
            <a:avLst/>
          </a:prstGeom>
          <a:ln>
            <a:solidFill>
              <a:srgbClr val="000000"/>
            </a:solidFill>
            <a:prstDash val="sysDash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1" name="Straight Arrow Connector 50"/>
          <p:cNvCxnSpPr/>
          <p:nvPr/>
        </p:nvCxnSpPr>
        <p:spPr>
          <a:xfrm flipV="1">
            <a:off x="6453444" y="3524565"/>
            <a:ext cx="0" cy="466487"/>
          </a:xfrm>
          <a:prstGeom prst="straightConnector1">
            <a:avLst/>
          </a:prstGeom>
          <a:ln>
            <a:solidFill>
              <a:srgbClr val="3366FF"/>
            </a:solidFill>
            <a:prstDash val="sysDash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2" name="TextBox 51"/>
          <p:cNvSpPr txBox="1"/>
          <p:nvPr/>
        </p:nvSpPr>
        <p:spPr>
          <a:xfrm>
            <a:off x="5808887" y="2841891"/>
            <a:ext cx="1895619" cy="646331"/>
          </a:xfrm>
          <a:prstGeom prst="rect">
            <a:avLst/>
          </a:prstGeom>
          <a:noFill/>
          <a:ln>
            <a:solidFill>
              <a:srgbClr val="FFFFFF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6600"/>
                </a:solidFill>
              </a:rPr>
              <a:t>Up </a:t>
            </a:r>
            <a:r>
              <a:rPr lang="en-US" dirty="0" err="1" smtClean="0">
                <a:solidFill>
                  <a:srgbClr val="FF6600"/>
                </a:solidFill>
              </a:rPr>
              <a:t>reg</a:t>
            </a:r>
            <a:r>
              <a:rPr lang="en-US" dirty="0" smtClean="0">
                <a:solidFill>
                  <a:srgbClr val="FF6600"/>
                </a:solidFill>
              </a:rPr>
              <a:t> of </a:t>
            </a:r>
          </a:p>
          <a:p>
            <a:r>
              <a:rPr lang="en-US" b="1" dirty="0" err="1">
                <a:solidFill>
                  <a:srgbClr val="FF6600"/>
                </a:solidFill>
              </a:rPr>
              <a:t>H</a:t>
            </a:r>
            <a:r>
              <a:rPr lang="en-US" b="1" dirty="0" err="1" smtClean="0">
                <a:solidFill>
                  <a:srgbClr val="FF6600"/>
                </a:solidFill>
              </a:rPr>
              <a:t>eme</a:t>
            </a:r>
            <a:r>
              <a:rPr lang="en-US" b="1" dirty="0" smtClean="0">
                <a:solidFill>
                  <a:srgbClr val="FF6600"/>
                </a:solidFill>
              </a:rPr>
              <a:t> </a:t>
            </a:r>
            <a:r>
              <a:rPr lang="en-US" b="1" dirty="0" err="1">
                <a:solidFill>
                  <a:srgbClr val="FF6600"/>
                </a:solidFill>
              </a:rPr>
              <a:t>O</a:t>
            </a:r>
            <a:r>
              <a:rPr lang="en-US" b="1" dirty="0" err="1" smtClean="0">
                <a:solidFill>
                  <a:srgbClr val="FF6600"/>
                </a:solidFill>
              </a:rPr>
              <a:t>xygenase</a:t>
            </a:r>
            <a:endParaRPr lang="en-US" b="1" dirty="0">
              <a:solidFill>
                <a:srgbClr val="FF6600"/>
              </a:solidFill>
            </a:endParaRPr>
          </a:p>
        </p:txBody>
      </p:sp>
      <p:sp>
        <p:nvSpPr>
          <p:cNvPr id="55" name="Oval 54"/>
          <p:cNvSpPr/>
          <p:nvPr/>
        </p:nvSpPr>
        <p:spPr>
          <a:xfrm>
            <a:off x="2345529" y="3067058"/>
            <a:ext cx="311009" cy="293151"/>
          </a:xfrm>
          <a:prstGeom prst="ellipse">
            <a:avLst/>
          </a:prstGeom>
          <a:solidFill>
            <a:srgbClr val="C0504D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rgbClr val="000000"/>
                </a:solidFill>
              </a:rPr>
              <a:t>P</a:t>
            </a:r>
            <a:endParaRPr lang="en-US" b="1" dirty="0">
              <a:solidFill>
                <a:srgbClr val="000000"/>
              </a:solidFill>
            </a:endParaRPr>
          </a:p>
        </p:txBody>
      </p:sp>
      <p:sp>
        <p:nvSpPr>
          <p:cNvPr id="56" name="Oval 55"/>
          <p:cNvSpPr/>
          <p:nvPr/>
        </p:nvSpPr>
        <p:spPr>
          <a:xfrm>
            <a:off x="6647826" y="3938323"/>
            <a:ext cx="311009" cy="310990"/>
          </a:xfrm>
          <a:prstGeom prst="ellipse">
            <a:avLst/>
          </a:prstGeom>
          <a:solidFill>
            <a:srgbClr val="C0504D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tx1"/>
                </a:solidFill>
              </a:rPr>
              <a:t>P</a:t>
            </a:r>
            <a:endParaRPr lang="en-US" b="1" dirty="0">
              <a:solidFill>
                <a:schemeClr val="tx1"/>
              </a:solidFill>
            </a:endParaRPr>
          </a:p>
        </p:txBody>
      </p:sp>
      <p:cxnSp>
        <p:nvCxnSpPr>
          <p:cNvPr id="57" name="Straight Arrow Connector 56"/>
          <p:cNvCxnSpPr/>
          <p:nvPr/>
        </p:nvCxnSpPr>
        <p:spPr>
          <a:xfrm flipV="1">
            <a:off x="4816052" y="2687239"/>
            <a:ext cx="615540" cy="309303"/>
          </a:xfrm>
          <a:prstGeom prst="straightConnector1">
            <a:avLst/>
          </a:prstGeom>
          <a:ln w="38100" cmpd="sng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3" name="TextBox 62"/>
          <p:cNvSpPr txBox="1"/>
          <p:nvPr/>
        </p:nvSpPr>
        <p:spPr>
          <a:xfrm>
            <a:off x="5306599" y="4157918"/>
            <a:ext cx="1341228" cy="369332"/>
          </a:xfrm>
          <a:prstGeom prst="rect">
            <a:avLst/>
          </a:prstGeom>
          <a:solidFill>
            <a:srgbClr val="FFFF00"/>
          </a:solidFill>
          <a:ln w="38100" cmpd="sng">
            <a:solidFill>
              <a:srgbClr val="000000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eIF2alpha</a:t>
            </a:r>
            <a:endParaRPr lang="en-US" dirty="0"/>
          </a:p>
        </p:txBody>
      </p:sp>
      <p:sp>
        <p:nvSpPr>
          <p:cNvPr id="64" name="TextBox 63"/>
          <p:cNvSpPr txBox="1"/>
          <p:nvPr/>
        </p:nvSpPr>
        <p:spPr>
          <a:xfrm>
            <a:off x="4299056" y="6186632"/>
            <a:ext cx="1182485" cy="52322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rgbClr val="00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ATG13</a:t>
            </a:r>
            <a:endParaRPr lang="en-US" sz="2800" dirty="0"/>
          </a:p>
        </p:txBody>
      </p:sp>
      <p:sp>
        <p:nvSpPr>
          <p:cNvPr id="65" name="Oval 64"/>
          <p:cNvSpPr/>
          <p:nvPr/>
        </p:nvSpPr>
        <p:spPr>
          <a:xfrm rot="10800000" flipV="1">
            <a:off x="5416747" y="5841700"/>
            <a:ext cx="392140" cy="344931"/>
          </a:xfrm>
          <a:prstGeom prst="ellipse">
            <a:avLst/>
          </a:prstGeom>
          <a:solidFill>
            <a:srgbClr val="FF66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tx1"/>
                </a:solidFill>
              </a:rPr>
              <a:t>P</a:t>
            </a:r>
            <a:endParaRPr lang="en-US" b="1" dirty="0">
              <a:solidFill>
                <a:schemeClr val="tx1"/>
              </a:solidFill>
            </a:endParaRPr>
          </a:p>
        </p:txBody>
      </p:sp>
      <p:cxnSp>
        <p:nvCxnSpPr>
          <p:cNvPr id="3" name="Straight Arrow Connector 2"/>
          <p:cNvCxnSpPr/>
          <p:nvPr/>
        </p:nvCxnSpPr>
        <p:spPr>
          <a:xfrm>
            <a:off x="4561470" y="5753334"/>
            <a:ext cx="0" cy="338554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/>
          <p:nvPr/>
        </p:nvCxnSpPr>
        <p:spPr>
          <a:xfrm>
            <a:off x="6797118" y="4470496"/>
            <a:ext cx="414411" cy="0"/>
          </a:xfrm>
          <a:prstGeom prst="straightConnector1">
            <a:avLst/>
          </a:prstGeom>
          <a:ln w="38100" cmpd="sng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6989119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Text Box 2"/>
          <p:cNvSpPr txBox="1">
            <a:spLocks noChangeArrowheads="1"/>
          </p:cNvSpPr>
          <p:nvPr/>
        </p:nvSpPr>
        <p:spPr bwMode="auto">
          <a:xfrm>
            <a:off x="723900" y="1066800"/>
            <a:ext cx="6896100" cy="54476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800" b="1" dirty="0"/>
              <a:t>(</a:t>
            </a:r>
            <a:r>
              <a:rPr lang="en-US" sz="1800" b="1"/>
              <a:t>1</a:t>
            </a:r>
            <a:r>
              <a:rPr lang="en-US" sz="1800" b="1" smtClean="0"/>
              <a:t>:5,000</a:t>
            </a:r>
            <a:r>
              <a:rPr lang="en-US" sz="1800" b="1" dirty="0"/>
              <a:t>) Mitochondrial disorders; (e.g., mitochondrial DNA depletion syndromes)</a:t>
            </a:r>
          </a:p>
          <a:p>
            <a:endParaRPr lang="en-US" sz="1800" b="1" dirty="0"/>
          </a:p>
          <a:p>
            <a:r>
              <a:rPr lang="en-US" sz="1800" b="1" dirty="0"/>
              <a:t>(1:10,000) Fatty acid oxidation disorders </a:t>
            </a:r>
          </a:p>
          <a:p>
            <a:r>
              <a:rPr lang="en-US" sz="1800" b="1" dirty="0" err="1"/>
              <a:t>inc.</a:t>
            </a:r>
            <a:r>
              <a:rPr lang="en-US" sz="1800" b="1" dirty="0"/>
              <a:t> medium-chain acyl-CoA dehydrogenase deficiency (1:20,000)</a:t>
            </a:r>
          </a:p>
          <a:p>
            <a:endParaRPr lang="en-US" sz="1800" b="1" dirty="0"/>
          </a:p>
          <a:p>
            <a:r>
              <a:rPr lang="en-US" sz="1800" b="1" dirty="0"/>
              <a:t>(1:15,000) Phenylketonuria</a:t>
            </a:r>
          </a:p>
          <a:p>
            <a:endParaRPr lang="en-US" sz="1800" b="1" dirty="0"/>
          </a:p>
          <a:p>
            <a:r>
              <a:rPr lang="en-US" sz="1800" b="1" dirty="0"/>
              <a:t>(1:15,000) </a:t>
            </a:r>
            <a:r>
              <a:rPr lang="en-US" sz="1800" b="1" dirty="0" err="1"/>
              <a:t>Methylmalonicaciduria</a:t>
            </a:r>
            <a:r>
              <a:rPr lang="en-US" sz="1800" b="1" dirty="0"/>
              <a:t>. </a:t>
            </a:r>
            <a:r>
              <a:rPr lang="en-US" sz="1800" b="1" dirty="0" err="1"/>
              <a:t>Methylmalonyl</a:t>
            </a:r>
            <a:r>
              <a:rPr lang="en-US" sz="1800" b="1" dirty="0"/>
              <a:t>- CoA </a:t>
            </a:r>
            <a:r>
              <a:rPr lang="en-US" sz="1800" b="1" dirty="0" err="1"/>
              <a:t>mutase</a:t>
            </a:r>
            <a:r>
              <a:rPr lang="en-US" sz="1800" b="1" dirty="0"/>
              <a:t>, </a:t>
            </a:r>
            <a:r>
              <a:rPr lang="en-US" sz="1800" b="1" dirty="0" err="1"/>
              <a:t>cobalamin</a:t>
            </a:r>
            <a:r>
              <a:rPr lang="en-US" sz="1800" b="1" dirty="0"/>
              <a:t> metabolism </a:t>
            </a:r>
          </a:p>
          <a:p>
            <a:r>
              <a:rPr lang="en-US" sz="1800" b="1" dirty="0"/>
              <a:t> </a:t>
            </a:r>
          </a:p>
          <a:p>
            <a:r>
              <a:rPr lang="en-US" sz="1800" b="1" dirty="0"/>
              <a:t>(1:40,000) </a:t>
            </a:r>
            <a:r>
              <a:rPr lang="en-US" sz="1800" b="1" dirty="0" err="1"/>
              <a:t>Aminoacidopathies</a:t>
            </a:r>
            <a:r>
              <a:rPr lang="en-US" sz="1800" b="1" dirty="0"/>
              <a:t> </a:t>
            </a:r>
          </a:p>
          <a:p>
            <a:endParaRPr lang="en-US" sz="1800" b="1" dirty="0"/>
          </a:p>
          <a:p>
            <a:r>
              <a:rPr lang="en-US" sz="1800" b="1" dirty="0"/>
              <a:t>(1:50,000) </a:t>
            </a:r>
            <a:r>
              <a:rPr lang="en-US" sz="1800" b="1" dirty="0" err="1"/>
              <a:t>Peroxisomal</a:t>
            </a:r>
            <a:r>
              <a:rPr lang="en-US" sz="1800" b="1" dirty="0"/>
              <a:t> disorders; e.g., </a:t>
            </a:r>
            <a:r>
              <a:rPr lang="en-US" sz="1800" b="1" dirty="0" err="1"/>
              <a:t>Zellweger</a:t>
            </a:r>
            <a:r>
              <a:rPr lang="en-US" sz="1800" b="1" dirty="0"/>
              <a:t> syndrome, neonatal </a:t>
            </a:r>
            <a:r>
              <a:rPr lang="en-US" sz="1800" b="1" dirty="0" err="1"/>
              <a:t>adrenoleukodystrophy</a:t>
            </a:r>
            <a:r>
              <a:rPr lang="en-US" sz="1800" b="1" dirty="0"/>
              <a:t>, </a:t>
            </a:r>
            <a:r>
              <a:rPr lang="en-US" sz="1800" b="1" dirty="0" err="1"/>
              <a:t>Refsum's</a:t>
            </a:r>
            <a:r>
              <a:rPr lang="en-US" sz="1800" b="1" dirty="0"/>
              <a:t> disease)</a:t>
            </a:r>
          </a:p>
          <a:p>
            <a:endParaRPr lang="en-US" sz="1800" b="1" dirty="0"/>
          </a:p>
          <a:p>
            <a:r>
              <a:rPr lang="en-US" sz="1800" b="1" dirty="0"/>
              <a:t>(1:150,000) Maple syrup urine disease (BCOAD)</a:t>
            </a:r>
            <a:endParaRPr lang="en-US" b="1" dirty="0"/>
          </a:p>
          <a:p>
            <a:endParaRPr lang="en-US" dirty="0"/>
          </a:p>
        </p:txBody>
      </p:sp>
      <p:sp>
        <p:nvSpPr>
          <p:cNvPr id="38915" name="Text Box 3"/>
          <p:cNvSpPr txBox="1">
            <a:spLocks noChangeArrowheads="1"/>
          </p:cNvSpPr>
          <p:nvPr/>
        </p:nvSpPr>
        <p:spPr bwMode="auto">
          <a:xfrm>
            <a:off x="876300" y="304800"/>
            <a:ext cx="739140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000" b="1" dirty="0"/>
              <a:t>Inborn Errors of Metabolism and Incidence</a:t>
            </a:r>
          </a:p>
        </p:txBody>
      </p:sp>
    </p:spTree>
    <p:extLst>
      <p:ext uri="{BB962C8B-B14F-4D97-AF65-F5344CB8AC3E}">
        <p14:creationId xmlns:p14="http://schemas.microsoft.com/office/powerpoint/2010/main" val="154278007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3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" t="408" r="18488" b="41734"/>
          <a:stretch/>
        </p:blipFill>
        <p:spPr bwMode="auto">
          <a:xfrm>
            <a:off x="423334" y="1500011"/>
            <a:ext cx="8034866" cy="47371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685801" y="508000"/>
            <a:ext cx="7442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latin typeface="Arial"/>
                <a:cs typeface="Arial"/>
              </a:rPr>
              <a:t>Thin section view showing evidence of the mitochondrial reticulum</a:t>
            </a:r>
            <a:r>
              <a:rPr lang="en-US" dirty="0" smtClean="0"/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6279564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1"/>
          <p:cNvSpPr>
            <a:spLocks noGrp="1" noChangeArrowheads="1"/>
          </p:cNvSpPr>
          <p:nvPr>
            <p:ph type="title"/>
          </p:nvPr>
        </p:nvSpPr>
        <p:spPr>
          <a:xfrm>
            <a:off x="424801" y="419084"/>
            <a:ext cx="8228160" cy="724396"/>
          </a:xfrm>
        </p:spPr>
        <p:txBody>
          <a:bodyPr tIns="12801"/>
          <a:lstStyle/>
          <a:p>
            <a:pPr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</a:tabLst>
            </a:pPr>
            <a:r>
              <a:rPr lang="en-GB" sz="1500" b="1" dirty="0"/>
              <a:t>THE GENETICS AND PATHOLOGY OF MITOCHONDRIAL DISEASE</a:t>
            </a:r>
          </a:p>
        </p:txBody>
      </p:sp>
      <p:pic>
        <p:nvPicPr>
          <p:cNvPr id="2051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3276" y="1988447"/>
            <a:ext cx="8639093" cy="2955789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2052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0" cy="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2053" name="Text Box 4"/>
          <p:cNvSpPr txBox="1">
            <a:spLocks noChangeArrowheads="1"/>
          </p:cNvSpPr>
          <p:nvPr/>
        </p:nvSpPr>
        <p:spPr bwMode="auto">
          <a:xfrm>
            <a:off x="115200" y="6205612"/>
            <a:ext cx="6252480" cy="50549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81639" tIns="49620" rIns="81639" bIns="40820"/>
          <a:lstStyle/>
          <a:p>
            <a:pPr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</a:tabLst>
            </a:pPr>
            <a:r>
              <a:rPr lang="en-GB" sz="1000" b="1">
                <a:solidFill>
                  <a:srgbClr val="000000"/>
                </a:solidFill>
              </a:rPr>
              <a:t>The Journal of Pathology</a:t>
            </a:r>
            <a:r>
              <a:rPr lang="en-GB" sz="1000">
                <a:solidFill>
                  <a:srgbClr val="000000"/>
                </a:solidFill>
              </a:rPr>
              <a:t/>
            </a:r>
            <a:br>
              <a:rPr lang="en-GB" sz="1000">
                <a:solidFill>
                  <a:srgbClr val="000000"/>
                </a:solidFill>
              </a:rPr>
            </a:br>
            <a:r>
              <a:rPr lang="en-GB" sz="1000">
                <a:solidFill>
                  <a:srgbClr val="000000"/>
                </a:solidFill>
                <a:hlinkClick r:id="rId5"/>
              </a:rPr>
              <a:t>Volume 241, Issue 2, </a:t>
            </a:r>
            <a:r>
              <a:rPr lang="en-GB" sz="1000">
                <a:solidFill>
                  <a:srgbClr val="000000"/>
                </a:solidFill>
              </a:rPr>
              <a:t>pages 236-250, 2 NOV 2016 DOI: 10.1002/path.4809</a:t>
            </a:r>
            <a:br>
              <a:rPr lang="en-GB" sz="1000">
                <a:solidFill>
                  <a:srgbClr val="000000"/>
                </a:solidFill>
              </a:rPr>
            </a:br>
            <a:r>
              <a:rPr lang="en-GB" sz="1000">
                <a:solidFill>
                  <a:srgbClr val="000000"/>
                </a:solidFill>
                <a:hlinkClick r:id="rId6"/>
              </a:rPr>
              <a:t>http://onlinelibrary.wiley.com/doi/10.1002/path.4809/full#path4809-fig-0003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652950" y="5388730"/>
            <a:ext cx="6923654" cy="914753"/>
          </a:xfrm>
          <a:prstGeom prst="rect">
            <a:avLst/>
          </a:prstGeom>
          <a:noFill/>
        </p:spPr>
        <p:txBody>
          <a:bodyPr wrap="square" lIns="82945" tIns="41473" rIns="82945" bIns="41473" rtlCol="0">
            <a:spAutoFit/>
          </a:bodyPr>
          <a:lstStyle/>
          <a:p>
            <a:r>
              <a:rPr lang="en-US" dirty="0" smtClean="0"/>
              <a:t>Images of skeletal muscle sections from a patient with a large scale </a:t>
            </a:r>
            <a:r>
              <a:rPr lang="en-US" dirty="0" err="1" smtClean="0"/>
              <a:t>mtDNA</a:t>
            </a:r>
            <a:r>
              <a:rPr lang="en-US" dirty="0" smtClean="0"/>
              <a:t> </a:t>
            </a:r>
            <a:r>
              <a:rPr lang="en-US" dirty="0" err="1" smtClean="0"/>
              <a:t>delection</a:t>
            </a:r>
            <a:r>
              <a:rPr lang="en-US" dirty="0" smtClean="0"/>
              <a:t> showing ragged red fibers by </a:t>
            </a:r>
            <a:r>
              <a:rPr lang="en-US" dirty="0" err="1" smtClean="0"/>
              <a:t>Gomori</a:t>
            </a:r>
            <a:r>
              <a:rPr lang="en-US" dirty="0" smtClean="0"/>
              <a:t>  and altered levels of </a:t>
            </a:r>
            <a:r>
              <a:rPr lang="en-US" smtClean="0"/>
              <a:t>OXPHOS complexes.</a:t>
            </a:r>
            <a:endParaRPr lang="en-US"/>
          </a:p>
        </p:txBody>
      </p:sp>
    </p:spTree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/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66000"/>
                    </a14:imgEffect>
                    <a14:imgEffect>
                      <a14:brightnessContrast bright="4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l="6377" t="26869" r="30986" b="16401"/>
          <a:stretch/>
        </p:blipFill>
        <p:spPr bwMode="auto">
          <a:xfrm>
            <a:off x="874889" y="1474083"/>
            <a:ext cx="4035778" cy="445911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" name="Picture 4"/>
          <p:cNvPicPr/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4944" t="29604" r="56757" b="49946"/>
          <a:stretch/>
        </p:blipFill>
        <p:spPr bwMode="auto">
          <a:xfrm>
            <a:off x="5305778" y="1417638"/>
            <a:ext cx="3381022" cy="400102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225778" y="274638"/>
            <a:ext cx="1006346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latin typeface="Arial"/>
                <a:cs typeface="Arial"/>
              </a:rPr>
              <a:t>Mitochondria </a:t>
            </a:r>
            <a:r>
              <a:rPr lang="en-US" b="1" dirty="0" err="1" smtClean="0">
                <a:latin typeface="Arial"/>
                <a:cs typeface="Arial"/>
              </a:rPr>
              <a:t>labelled</a:t>
            </a:r>
            <a:r>
              <a:rPr lang="en-US" b="1" dirty="0" smtClean="0">
                <a:latin typeface="Arial"/>
                <a:cs typeface="Arial"/>
              </a:rPr>
              <a:t> with  green fluorescent protein expressed</a:t>
            </a:r>
          </a:p>
          <a:p>
            <a:r>
              <a:rPr lang="en-US" b="1" dirty="0" smtClean="0">
                <a:latin typeface="Arial"/>
                <a:cs typeface="Arial"/>
              </a:rPr>
              <a:t> in the matrix space</a:t>
            </a:r>
            <a:r>
              <a:rPr lang="en-US" dirty="0" smtClean="0"/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0443359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000" b="1" dirty="0" smtClean="0">
                <a:latin typeface="Arial"/>
                <a:cs typeface="Arial"/>
              </a:rPr>
              <a:t>Classic picture of mitochondria from a negative stained electron micrograph</a:t>
            </a:r>
            <a:endParaRPr lang="en-US" sz="2000" b="1" dirty="0">
              <a:latin typeface="Arial"/>
              <a:cs typeface="Arial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7700" t="-7" r="24569" b="4388"/>
          <a:stretch/>
        </p:blipFill>
        <p:spPr bwMode="auto">
          <a:xfrm>
            <a:off x="2370667" y="1592545"/>
            <a:ext cx="5362222" cy="492678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7524996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0"/>
            <a:ext cx="9144000" cy="6857999"/>
          </a:xfrm>
        </p:spPr>
        <p:txBody>
          <a:bodyPr/>
          <a:lstStyle/>
          <a:p>
            <a:r>
              <a:rPr lang="en-US" dirty="0" err="1" smtClean="0"/>
              <a:t>mamamm</a:t>
            </a:r>
            <a:endParaRPr lang="en-US" dirty="0"/>
          </a:p>
        </p:txBody>
      </p:sp>
      <p:sp>
        <p:nvSpPr>
          <p:cNvPr id="4" name="Oval 3"/>
          <p:cNvSpPr/>
          <p:nvPr/>
        </p:nvSpPr>
        <p:spPr>
          <a:xfrm>
            <a:off x="2060437" y="1451291"/>
            <a:ext cx="5520417" cy="3783725"/>
          </a:xfrm>
          <a:prstGeom prst="ellipse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 4"/>
          <p:cNvSpPr/>
          <p:nvPr/>
        </p:nvSpPr>
        <p:spPr>
          <a:xfrm>
            <a:off x="1814221" y="1243964"/>
            <a:ext cx="6103560" cy="4211337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  <a:ln w="38100" cmpd="sng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2080126" y="1451291"/>
            <a:ext cx="5611128" cy="3783725"/>
          </a:xfrm>
          <a:prstGeom prst="ellipse">
            <a:avLst/>
          </a:prstGeom>
          <a:solidFill>
            <a:schemeClr val="accent3"/>
          </a:solidFill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6855165" y="2060316"/>
            <a:ext cx="298051" cy="2487928"/>
          </a:xfrm>
          <a:prstGeom prst="ellipse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6323858" y="1878904"/>
            <a:ext cx="246215" cy="3083994"/>
          </a:xfrm>
          <a:prstGeom prst="ellipse">
            <a:avLst/>
          </a:prstGeom>
          <a:solidFill>
            <a:srgbClr val="FCD5B5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5896220" y="1619745"/>
            <a:ext cx="220298" cy="3459775"/>
          </a:xfrm>
          <a:prstGeom prst="ellipse">
            <a:avLst/>
          </a:prstGeom>
          <a:solidFill>
            <a:srgbClr val="FCD5B5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5351953" y="1451291"/>
            <a:ext cx="272133" cy="3705977"/>
          </a:xfrm>
          <a:prstGeom prst="ellipse">
            <a:avLst/>
          </a:prstGeom>
          <a:solidFill>
            <a:srgbClr val="FCD5B5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4911357" y="1451291"/>
            <a:ext cx="272133" cy="3783725"/>
          </a:xfrm>
          <a:prstGeom prst="ellipse">
            <a:avLst/>
          </a:prstGeom>
          <a:solidFill>
            <a:srgbClr val="FCD5B5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/>
          <p:cNvSpPr/>
          <p:nvPr/>
        </p:nvSpPr>
        <p:spPr>
          <a:xfrm>
            <a:off x="4418925" y="1451291"/>
            <a:ext cx="311009" cy="3783725"/>
          </a:xfrm>
          <a:prstGeom prst="ellipse">
            <a:avLst/>
          </a:prstGeom>
          <a:solidFill>
            <a:srgbClr val="FCD5B5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/>
          <p:cNvSpPr/>
          <p:nvPr/>
        </p:nvSpPr>
        <p:spPr>
          <a:xfrm>
            <a:off x="3926494" y="1619745"/>
            <a:ext cx="298050" cy="3498649"/>
          </a:xfrm>
          <a:prstGeom prst="ellipse">
            <a:avLst/>
          </a:prstGeom>
          <a:solidFill>
            <a:srgbClr val="FCD5B5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3447021" y="1619745"/>
            <a:ext cx="272134" cy="3343153"/>
          </a:xfrm>
          <a:prstGeom prst="ellipse">
            <a:avLst/>
          </a:prstGeom>
          <a:solidFill>
            <a:srgbClr val="FCD5B5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/>
          <p:cNvSpPr/>
          <p:nvPr/>
        </p:nvSpPr>
        <p:spPr>
          <a:xfrm>
            <a:off x="2915713" y="1878904"/>
            <a:ext cx="272133" cy="2954414"/>
          </a:xfrm>
          <a:prstGeom prst="ellipse">
            <a:avLst/>
          </a:prstGeom>
          <a:solidFill>
            <a:srgbClr val="FCD5B5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/>
          <p:cNvSpPr/>
          <p:nvPr/>
        </p:nvSpPr>
        <p:spPr>
          <a:xfrm>
            <a:off x="2319613" y="2423138"/>
            <a:ext cx="285091" cy="1904822"/>
          </a:xfrm>
          <a:prstGeom prst="ellipse">
            <a:avLst/>
          </a:prstGeom>
          <a:solidFill>
            <a:srgbClr val="FCD5B5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4911357" y="5196142"/>
            <a:ext cx="272133" cy="362823"/>
          </a:xfrm>
          <a:prstGeom prst="rect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9" name="Straight Arrow Connector 18"/>
          <p:cNvCxnSpPr/>
          <p:nvPr/>
        </p:nvCxnSpPr>
        <p:spPr>
          <a:xfrm flipH="1">
            <a:off x="6725578" y="1451291"/>
            <a:ext cx="427639" cy="971847"/>
          </a:xfrm>
          <a:prstGeom prst="straightConnector1">
            <a:avLst/>
          </a:prstGeom>
          <a:ln>
            <a:solidFill>
              <a:srgbClr val="0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6829247" y="1059298"/>
            <a:ext cx="7903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matrix</a:t>
            </a:r>
            <a:endParaRPr lang="en-US" dirty="0"/>
          </a:p>
        </p:txBody>
      </p:sp>
      <p:sp>
        <p:nvSpPr>
          <p:cNvPr id="23" name="TextBox 22"/>
          <p:cNvSpPr txBox="1"/>
          <p:nvPr/>
        </p:nvSpPr>
        <p:spPr>
          <a:xfrm>
            <a:off x="1017259" y="738604"/>
            <a:ext cx="20863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Outer membrane</a:t>
            </a:r>
            <a:endParaRPr lang="en-US" dirty="0"/>
          </a:p>
        </p:txBody>
      </p:sp>
      <p:cxnSp>
        <p:nvCxnSpPr>
          <p:cNvPr id="25" name="Straight Arrow Connector 24"/>
          <p:cNvCxnSpPr>
            <a:stCxn id="23" idx="2"/>
            <a:endCxn id="5" idx="1"/>
          </p:cNvCxnSpPr>
          <p:nvPr/>
        </p:nvCxnSpPr>
        <p:spPr>
          <a:xfrm>
            <a:off x="2060437" y="1107936"/>
            <a:ext cx="647630" cy="752764"/>
          </a:xfrm>
          <a:prstGeom prst="straightConnector1">
            <a:avLst/>
          </a:prstGeom>
          <a:ln>
            <a:solidFill>
              <a:srgbClr val="0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6" name="TextBox 25"/>
          <p:cNvSpPr txBox="1"/>
          <p:nvPr/>
        </p:nvSpPr>
        <p:spPr>
          <a:xfrm>
            <a:off x="3719155" y="738604"/>
            <a:ext cx="27195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Inner boundary membrane</a:t>
            </a:r>
            <a:endParaRPr lang="en-US" dirty="0"/>
          </a:p>
        </p:txBody>
      </p:sp>
      <p:cxnSp>
        <p:nvCxnSpPr>
          <p:cNvPr id="28" name="Straight Arrow Connector 27"/>
          <p:cNvCxnSpPr/>
          <p:nvPr/>
        </p:nvCxnSpPr>
        <p:spPr>
          <a:xfrm>
            <a:off x="4911357" y="1107936"/>
            <a:ext cx="0" cy="320694"/>
          </a:xfrm>
          <a:prstGeom prst="straightConnector1">
            <a:avLst/>
          </a:prstGeom>
          <a:ln>
            <a:solidFill>
              <a:srgbClr val="0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9" name="TextBox 28"/>
          <p:cNvSpPr txBox="1"/>
          <p:nvPr/>
        </p:nvSpPr>
        <p:spPr>
          <a:xfrm>
            <a:off x="182836" y="1737150"/>
            <a:ext cx="166884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Inte</a:t>
            </a:r>
            <a:r>
              <a:rPr lang="en-US" dirty="0" err="1"/>
              <a:t>r</a:t>
            </a:r>
            <a:r>
              <a:rPr lang="en-US" dirty="0" err="1" smtClean="0"/>
              <a:t>membrane</a:t>
            </a:r>
            <a:endParaRPr lang="en-US" dirty="0" smtClean="0"/>
          </a:p>
          <a:p>
            <a:r>
              <a:rPr lang="en-US" dirty="0" smtClean="0"/>
              <a:t>space</a:t>
            </a:r>
            <a:endParaRPr lang="en-US" dirty="0"/>
          </a:p>
        </p:txBody>
      </p:sp>
      <p:cxnSp>
        <p:nvCxnSpPr>
          <p:cNvPr id="31" name="Straight Arrow Connector 30"/>
          <p:cNvCxnSpPr/>
          <p:nvPr/>
        </p:nvCxnSpPr>
        <p:spPr>
          <a:xfrm>
            <a:off x="1214828" y="2208918"/>
            <a:ext cx="980146" cy="386561"/>
          </a:xfrm>
          <a:prstGeom prst="straightConnector1">
            <a:avLst/>
          </a:prstGeom>
          <a:ln>
            <a:solidFill>
              <a:srgbClr val="0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2" name="TextBox 31"/>
          <p:cNvSpPr txBox="1"/>
          <p:nvPr/>
        </p:nvSpPr>
        <p:spPr>
          <a:xfrm>
            <a:off x="686203" y="5374299"/>
            <a:ext cx="19185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Cristae membrane</a:t>
            </a:r>
            <a:endParaRPr lang="en-US" dirty="0"/>
          </a:p>
        </p:txBody>
      </p:sp>
      <p:cxnSp>
        <p:nvCxnSpPr>
          <p:cNvPr id="34" name="Straight Arrow Connector 33"/>
          <p:cNvCxnSpPr/>
          <p:nvPr/>
        </p:nvCxnSpPr>
        <p:spPr>
          <a:xfrm flipV="1">
            <a:off x="1960291" y="4327960"/>
            <a:ext cx="955422" cy="907056"/>
          </a:xfrm>
          <a:prstGeom prst="straightConnector1">
            <a:avLst/>
          </a:prstGeom>
          <a:ln>
            <a:solidFill>
              <a:srgbClr val="0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5" name="TextBox 34"/>
          <p:cNvSpPr txBox="1"/>
          <p:nvPr/>
        </p:nvSpPr>
        <p:spPr>
          <a:xfrm>
            <a:off x="4729934" y="6281610"/>
            <a:ext cx="7367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micos</a:t>
            </a:r>
            <a:endParaRPr lang="en-US" dirty="0"/>
          </a:p>
        </p:txBody>
      </p:sp>
      <p:cxnSp>
        <p:nvCxnSpPr>
          <p:cNvPr id="37" name="Straight Arrow Connector 36"/>
          <p:cNvCxnSpPr/>
          <p:nvPr/>
        </p:nvCxnSpPr>
        <p:spPr>
          <a:xfrm flipV="1">
            <a:off x="5028463" y="5558965"/>
            <a:ext cx="0" cy="826308"/>
          </a:xfrm>
          <a:prstGeom prst="straightConnector1">
            <a:avLst/>
          </a:prstGeom>
          <a:ln>
            <a:solidFill>
              <a:srgbClr val="0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3" name="TextBox 42"/>
          <p:cNvSpPr txBox="1"/>
          <p:nvPr/>
        </p:nvSpPr>
        <p:spPr>
          <a:xfrm>
            <a:off x="6855165" y="5743631"/>
            <a:ext cx="17814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Intracristal</a:t>
            </a:r>
            <a:r>
              <a:rPr lang="en-US" dirty="0" smtClean="0"/>
              <a:t> space</a:t>
            </a:r>
            <a:endParaRPr lang="en-US" dirty="0"/>
          </a:p>
        </p:txBody>
      </p:sp>
      <p:cxnSp>
        <p:nvCxnSpPr>
          <p:cNvPr id="45" name="Straight Arrow Connector 44"/>
          <p:cNvCxnSpPr/>
          <p:nvPr/>
        </p:nvCxnSpPr>
        <p:spPr>
          <a:xfrm flipH="1" flipV="1">
            <a:off x="6570073" y="4113623"/>
            <a:ext cx="1307193" cy="1698550"/>
          </a:xfrm>
          <a:prstGeom prst="straightConnector1">
            <a:avLst/>
          </a:prstGeom>
          <a:ln>
            <a:solidFill>
              <a:srgbClr val="0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6" name="TextBox 45"/>
          <p:cNvSpPr txBox="1"/>
          <p:nvPr/>
        </p:nvSpPr>
        <p:spPr>
          <a:xfrm>
            <a:off x="1224470" y="248503"/>
            <a:ext cx="698536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/>
              <a:t>S</a:t>
            </a:r>
            <a:r>
              <a:rPr lang="en-US" sz="2000" b="1" dirty="0" smtClean="0"/>
              <a:t>chematic showing the mitochondrial compartments</a:t>
            </a:r>
            <a:r>
              <a:rPr lang="en-US" b="1" dirty="0" smtClean="0"/>
              <a:t>.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236766978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2"/>
          <p:cNvSpPr>
            <a:spLocks noChangeArrowheads="1"/>
          </p:cNvSpPr>
          <p:nvPr/>
        </p:nvSpPr>
        <p:spPr bwMode="auto">
          <a:xfrm>
            <a:off x="3657546" y="134908"/>
            <a:ext cx="1168509" cy="400110"/>
          </a:xfrm>
          <a:prstGeom prst="rect">
            <a:avLst/>
          </a:prstGeom>
          <a:noFill/>
          <a:ln>
            <a:noFill/>
          </a:ln>
          <a:extLst/>
        </p:spPr>
        <p:txBody>
          <a:bodyPr wrap="none" anchor="ctr" anchorCtr="1">
            <a:spAutoFit/>
          </a:bodyPr>
          <a:lstStyle/>
          <a:p>
            <a:pPr algn="ctr" defTabSz="457200" eaLnBrk="1" hangingPunct="1"/>
            <a:r>
              <a:rPr lang="en-US" sz="2000" dirty="0">
                <a:solidFill>
                  <a:srgbClr val="0000FF"/>
                </a:solidFill>
              </a:rPr>
              <a:t>GLUCOSE</a:t>
            </a:r>
            <a:endParaRPr lang="en-US" sz="1800" dirty="0">
              <a:solidFill>
                <a:srgbClr val="0000FF"/>
              </a:solidFill>
            </a:endParaRPr>
          </a:p>
        </p:txBody>
      </p:sp>
      <p:sp>
        <p:nvSpPr>
          <p:cNvPr id="72707" name="Rectangle 3"/>
          <p:cNvSpPr>
            <a:spLocks noChangeArrowheads="1"/>
          </p:cNvSpPr>
          <p:nvPr/>
        </p:nvSpPr>
        <p:spPr bwMode="auto">
          <a:xfrm>
            <a:off x="3920589" y="1214408"/>
            <a:ext cx="66782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 anchorCtr="1">
            <a:spAutoFit/>
          </a:bodyPr>
          <a:lstStyle/>
          <a:p>
            <a:pPr algn="ctr" defTabSz="457200" eaLnBrk="1" hangingPunct="1"/>
            <a:r>
              <a:rPr lang="en-US" sz="2000" dirty="0">
                <a:solidFill>
                  <a:srgbClr val="0000FF"/>
                </a:solidFill>
              </a:rPr>
              <a:t>G6Pi</a:t>
            </a:r>
            <a:endParaRPr lang="en-US" sz="1800" dirty="0">
              <a:solidFill>
                <a:srgbClr val="0000FF"/>
              </a:solidFill>
            </a:endParaRPr>
          </a:p>
        </p:txBody>
      </p:sp>
      <p:sp>
        <p:nvSpPr>
          <p:cNvPr id="72708" name="Rectangle 4"/>
          <p:cNvSpPr>
            <a:spLocks noChangeArrowheads="1"/>
          </p:cNvSpPr>
          <p:nvPr/>
        </p:nvSpPr>
        <p:spPr bwMode="auto">
          <a:xfrm>
            <a:off x="3591981" y="2979708"/>
            <a:ext cx="1290112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 anchorCtr="1">
            <a:spAutoFit/>
          </a:bodyPr>
          <a:lstStyle/>
          <a:p>
            <a:pPr algn="ctr" defTabSz="457200" eaLnBrk="1" hangingPunct="1"/>
            <a:r>
              <a:rPr lang="en-US" sz="2000" dirty="0">
                <a:solidFill>
                  <a:srgbClr val="0000FF"/>
                </a:solidFill>
              </a:rPr>
              <a:t>PYRUVATE</a:t>
            </a:r>
            <a:endParaRPr lang="en-US" sz="1800" dirty="0">
              <a:solidFill>
                <a:srgbClr val="0000FF"/>
              </a:solidFill>
            </a:endParaRPr>
          </a:p>
        </p:txBody>
      </p:sp>
      <p:sp>
        <p:nvSpPr>
          <p:cNvPr id="72709" name="Rectangle 5"/>
          <p:cNvSpPr>
            <a:spLocks noChangeArrowheads="1"/>
          </p:cNvSpPr>
          <p:nvPr/>
        </p:nvSpPr>
        <p:spPr bwMode="auto">
          <a:xfrm>
            <a:off x="3568715" y="4524346"/>
            <a:ext cx="144142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 anchorCtr="1">
            <a:spAutoFit/>
          </a:bodyPr>
          <a:lstStyle/>
          <a:p>
            <a:pPr algn="ctr" defTabSz="457200" eaLnBrk="1" hangingPunct="1"/>
            <a:r>
              <a:rPr lang="en-US" sz="2000" dirty="0">
                <a:solidFill>
                  <a:srgbClr val="0000FF"/>
                </a:solidFill>
              </a:rPr>
              <a:t>ACETYL CoA</a:t>
            </a:r>
            <a:endParaRPr lang="en-US" sz="1800" dirty="0">
              <a:solidFill>
                <a:srgbClr val="0000FF"/>
              </a:solidFill>
            </a:endParaRPr>
          </a:p>
        </p:txBody>
      </p:sp>
      <p:sp>
        <p:nvSpPr>
          <p:cNvPr id="72710" name="Rectangle 6"/>
          <p:cNvSpPr>
            <a:spLocks noChangeArrowheads="1"/>
          </p:cNvSpPr>
          <p:nvPr/>
        </p:nvSpPr>
        <p:spPr bwMode="auto">
          <a:xfrm>
            <a:off x="3654738" y="5711180"/>
            <a:ext cx="1189999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 anchorCtr="1">
            <a:spAutoFit/>
          </a:bodyPr>
          <a:lstStyle/>
          <a:p>
            <a:pPr algn="ctr" defTabSz="457200" eaLnBrk="1" hangingPunct="1"/>
            <a:r>
              <a:rPr lang="en-US" sz="2400" dirty="0">
                <a:solidFill>
                  <a:srgbClr val="0000FF"/>
                </a:solidFill>
              </a:rPr>
              <a:t>CO</a:t>
            </a:r>
            <a:r>
              <a:rPr lang="en-US" sz="2400" baseline="-25000" dirty="0">
                <a:solidFill>
                  <a:srgbClr val="0000FF"/>
                </a:solidFill>
              </a:rPr>
              <a:t>2 </a:t>
            </a:r>
            <a:r>
              <a:rPr lang="en-US" sz="2400" dirty="0">
                <a:solidFill>
                  <a:srgbClr val="0000FF"/>
                </a:solidFill>
              </a:rPr>
              <a:t>ATP</a:t>
            </a:r>
          </a:p>
        </p:txBody>
      </p:sp>
      <p:sp>
        <p:nvSpPr>
          <p:cNvPr id="72711" name="AutoShape 7"/>
          <p:cNvSpPr>
            <a:spLocks noChangeArrowheads="1"/>
          </p:cNvSpPr>
          <p:nvPr/>
        </p:nvSpPr>
        <p:spPr bwMode="auto">
          <a:xfrm>
            <a:off x="4181475" y="506413"/>
            <a:ext cx="147638" cy="661987"/>
          </a:xfrm>
          <a:prstGeom prst="downArrow">
            <a:avLst>
              <a:gd name="adj1" fmla="val 50000"/>
              <a:gd name="adj2" fmla="val 112096"/>
            </a:avLst>
          </a:prstGeom>
          <a:solidFill>
            <a:srgbClr val="00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defTabSz="457200" eaLnBrk="1" hangingPunct="1"/>
            <a:endParaRPr lang="en-US" sz="1800"/>
          </a:p>
        </p:txBody>
      </p:sp>
      <p:sp>
        <p:nvSpPr>
          <p:cNvPr id="72712" name="AutoShape 8"/>
          <p:cNvSpPr>
            <a:spLocks noChangeArrowheads="1"/>
          </p:cNvSpPr>
          <p:nvPr/>
        </p:nvSpPr>
        <p:spPr bwMode="auto">
          <a:xfrm>
            <a:off x="4181475" y="4994275"/>
            <a:ext cx="147638" cy="809625"/>
          </a:xfrm>
          <a:prstGeom prst="downArrow">
            <a:avLst>
              <a:gd name="adj1" fmla="val 50000"/>
              <a:gd name="adj2" fmla="val 137096"/>
            </a:avLst>
          </a:prstGeom>
          <a:solidFill>
            <a:srgbClr val="00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defTabSz="457200" eaLnBrk="1" hangingPunct="1"/>
            <a:endParaRPr lang="en-US" sz="1800"/>
          </a:p>
        </p:txBody>
      </p:sp>
      <p:sp>
        <p:nvSpPr>
          <p:cNvPr id="72713" name="AutoShape 9"/>
          <p:cNvSpPr>
            <a:spLocks noChangeArrowheads="1"/>
          </p:cNvSpPr>
          <p:nvPr/>
        </p:nvSpPr>
        <p:spPr bwMode="auto">
          <a:xfrm>
            <a:off x="4181475" y="3449638"/>
            <a:ext cx="147638" cy="1030287"/>
          </a:xfrm>
          <a:prstGeom prst="downArrow">
            <a:avLst>
              <a:gd name="adj1" fmla="val 50000"/>
              <a:gd name="adj2" fmla="val 174462"/>
            </a:avLst>
          </a:prstGeom>
          <a:solidFill>
            <a:srgbClr val="00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defTabSz="457200" eaLnBrk="1" hangingPunct="1"/>
            <a:endParaRPr lang="en-US" sz="1800"/>
          </a:p>
        </p:txBody>
      </p:sp>
      <p:sp>
        <p:nvSpPr>
          <p:cNvPr id="72714" name="AutoShape 10"/>
          <p:cNvSpPr>
            <a:spLocks noChangeArrowheads="1"/>
          </p:cNvSpPr>
          <p:nvPr/>
        </p:nvSpPr>
        <p:spPr bwMode="auto">
          <a:xfrm>
            <a:off x="4181475" y="1682750"/>
            <a:ext cx="147638" cy="1250950"/>
          </a:xfrm>
          <a:prstGeom prst="downArrow">
            <a:avLst>
              <a:gd name="adj1" fmla="val 50000"/>
              <a:gd name="adj2" fmla="val 211827"/>
            </a:avLst>
          </a:prstGeom>
          <a:solidFill>
            <a:srgbClr val="00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defTabSz="457200" eaLnBrk="1" hangingPunct="1"/>
            <a:endParaRPr lang="en-US" sz="1800"/>
          </a:p>
        </p:txBody>
      </p:sp>
      <p:sp>
        <p:nvSpPr>
          <p:cNvPr id="72715" name="Rectangle 11"/>
          <p:cNvSpPr>
            <a:spLocks noChangeArrowheads="1"/>
          </p:cNvSpPr>
          <p:nvPr/>
        </p:nvSpPr>
        <p:spPr bwMode="auto">
          <a:xfrm>
            <a:off x="1092200" y="1241425"/>
            <a:ext cx="129164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defTabSz="457200" eaLnBrk="1" hangingPunct="1"/>
            <a:r>
              <a:rPr lang="en-US" sz="2400" dirty="0"/>
              <a:t>glycogen</a:t>
            </a:r>
          </a:p>
        </p:txBody>
      </p:sp>
      <p:cxnSp>
        <p:nvCxnSpPr>
          <p:cNvPr id="72716" name="AutoShape 12"/>
          <p:cNvCxnSpPr>
            <a:cxnSpLocks noChangeShapeType="1"/>
            <a:stCxn id="72707" idx="1"/>
            <a:endCxn id="72715" idx="3"/>
          </p:cNvCxnSpPr>
          <p:nvPr/>
        </p:nvCxnSpPr>
        <p:spPr bwMode="auto">
          <a:xfrm flipH="1">
            <a:off x="2383840" y="1414463"/>
            <a:ext cx="1536749" cy="57795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72717" name="Rectangle 13"/>
          <p:cNvSpPr>
            <a:spLocks noChangeArrowheads="1"/>
          </p:cNvSpPr>
          <p:nvPr/>
        </p:nvSpPr>
        <p:spPr bwMode="auto">
          <a:xfrm>
            <a:off x="5773738" y="803701"/>
            <a:ext cx="1057275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 defTabSz="457200" eaLnBrk="1" hangingPunct="1"/>
            <a:r>
              <a:rPr lang="en-US" sz="2400" dirty="0"/>
              <a:t>ribose</a:t>
            </a:r>
          </a:p>
          <a:p>
            <a:pPr algn="ctr" defTabSz="457200" eaLnBrk="1" hangingPunct="1"/>
            <a:r>
              <a:rPr lang="en-US" sz="2400" dirty="0"/>
              <a:t>5-Pi</a:t>
            </a:r>
          </a:p>
        </p:txBody>
      </p:sp>
      <p:sp>
        <p:nvSpPr>
          <p:cNvPr id="72718" name="Rectangle 14"/>
          <p:cNvSpPr>
            <a:spLocks noChangeArrowheads="1"/>
          </p:cNvSpPr>
          <p:nvPr/>
        </p:nvSpPr>
        <p:spPr bwMode="auto">
          <a:xfrm>
            <a:off x="7521575" y="1219200"/>
            <a:ext cx="163097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defTabSz="457200" eaLnBrk="1" hangingPunct="1"/>
            <a:r>
              <a:rPr lang="en-US" sz="2400" dirty="0"/>
              <a:t>nucleotides</a:t>
            </a:r>
          </a:p>
        </p:txBody>
      </p:sp>
      <p:cxnSp>
        <p:nvCxnSpPr>
          <p:cNvPr id="72719" name="AutoShape 15"/>
          <p:cNvCxnSpPr>
            <a:cxnSpLocks noChangeShapeType="1"/>
            <a:stCxn id="72707" idx="3"/>
            <a:endCxn id="72717" idx="1"/>
          </p:cNvCxnSpPr>
          <p:nvPr/>
        </p:nvCxnSpPr>
        <p:spPr bwMode="auto">
          <a:xfrm flipV="1">
            <a:off x="4588410" y="1219200"/>
            <a:ext cx="1185328" cy="195263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72720" name="AutoShape 16"/>
          <p:cNvCxnSpPr>
            <a:cxnSpLocks noChangeShapeType="1"/>
            <a:stCxn id="72717" idx="3"/>
            <a:endCxn id="72718" idx="1"/>
          </p:cNvCxnSpPr>
          <p:nvPr/>
        </p:nvCxnSpPr>
        <p:spPr bwMode="auto">
          <a:xfrm>
            <a:off x="6831013" y="1219200"/>
            <a:ext cx="690562" cy="230833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72721" name="Rectangle 17"/>
          <p:cNvSpPr>
            <a:spLocks noChangeArrowheads="1"/>
          </p:cNvSpPr>
          <p:nvPr/>
        </p:nvSpPr>
        <p:spPr bwMode="auto">
          <a:xfrm>
            <a:off x="1460500" y="2855168"/>
            <a:ext cx="103961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defTabSz="457200" eaLnBrk="1" hangingPunct="1"/>
            <a:r>
              <a:rPr lang="en-US" sz="2400" dirty="0"/>
              <a:t>lactate</a:t>
            </a:r>
          </a:p>
        </p:txBody>
      </p:sp>
      <p:cxnSp>
        <p:nvCxnSpPr>
          <p:cNvPr id="72722" name="AutoShape 18"/>
          <p:cNvCxnSpPr>
            <a:cxnSpLocks noChangeShapeType="1"/>
            <a:endCxn id="72708" idx="1"/>
          </p:cNvCxnSpPr>
          <p:nvPr/>
        </p:nvCxnSpPr>
        <p:spPr bwMode="auto">
          <a:xfrm>
            <a:off x="2500118" y="3179763"/>
            <a:ext cx="1091863" cy="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72723" name="AutoShape 19"/>
          <p:cNvSpPr>
            <a:spLocks/>
          </p:cNvSpPr>
          <p:nvPr/>
        </p:nvSpPr>
        <p:spPr bwMode="auto">
          <a:xfrm rot="5400000">
            <a:off x="2820987" y="2014538"/>
            <a:ext cx="74613" cy="1912938"/>
          </a:xfrm>
          <a:prstGeom prst="leftBracket">
            <a:avLst>
              <a:gd name="adj" fmla="val 213651"/>
            </a:avLst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rot="10800000" vert="eaVert" wrap="none" anchor="ctr"/>
          <a:lstStyle/>
          <a:p>
            <a:pPr defTabSz="457200" eaLnBrk="1" hangingPunct="1"/>
            <a:endParaRPr lang="en-US" sz="1800"/>
          </a:p>
        </p:txBody>
      </p:sp>
      <p:cxnSp>
        <p:nvCxnSpPr>
          <p:cNvPr id="72724" name="AutoShape 20"/>
          <p:cNvCxnSpPr>
            <a:cxnSpLocks noChangeShapeType="1"/>
            <a:stCxn id="72706" idx="1"/>
            <a:endCxn id="72723" idx="1"/>
          </p:cNvCxnSpPr>
          <p:nvPr/>
        </p:nvCxnSpPr>
        <p:spPr bwMode="auto">
          <a:xfrm rot="10800000" flipV="1">
            <a:off x="2858294" y="334963"/>
            <a:ext cx="799252" cy="2598738"/>
          </a:xfrm>
          <a:prstGeom prst="curvedConnector2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72725" name="Rectangle 21"/>
          <p:cNvSpPr>
            <a:spLocks noChangeArrowheads="1"/>
          </p:cNvSpPr>
          <p:nvPr/>
        </p:nvSpPr>
        <p:spPr bwMode="auto">
          <a:xfrm>
            <a:off x="7094538" y="3008313"/>
            <a:ext cx="1672453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defTabSz="457200" eaLnBrk="1" hangingPunct="1"/>
            <a:r>
              <a:rPr lang="en-US" sz="2400" dirty="0"/>
              <a:t>amino acids</a:t>
            </a:r>
          </a:p>
        </p:txBody>
      </p:sp>
      <p:cxnSp>
        <p:nvCxnSpPr>
          <p:cNvPr id="72726" name="AutoShape 22"/>
          <p:cNvCxnSpPr>
            <a:cxnSpLocks noChangeShapeType="1"/>
            <a:stCxn id="72708" idx="3"/>
          </p:cNvCxnSpPr>
          <p:nvPr/>
        </p:nvCxnSpPr>
        <p:spPr bwMode="auto">
          <a:xfrm>
            <a:off x="4882093" y="3179763"/>
            <a:ext cx="2074685" cy="59383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72727" name="Rectangle 23"/>
          <p:cNvSpPr>
            <a:spLocks noChangeArrowheads="1"/>
          </p:cNvSpPr>
          <p:nvPr/>
        </p:nvSpPr>
        <p:spPr bwMode="auto">
          <a:xfrm>
            <a:off x="7306585" y="4062681"/>
            <a:ext cx="1460406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defTabSz="457200" eaLnBrk="1" hangingPunct="1"/>
            <a:r>
              <a:rPr lang="en-US" sz="2400" dirty="0"/>
              <a:t>fatty acids</a:t>
            </a:r>
          </a:p>
        </p:txBody>
      </p:sp>
      <p:sp>
        <p:nvSpPr>
          <p:cNvPr id="72728" name="Rectangle 24">
            <a:hlinkClick r:id="" action="ppaction://noaction"/>
          </p:cNvPr>
          <p:cNvSpPr>
            <a:spLocks noChangeArrowheads="1"/>
          </p:cNvSpPr>
          <p:nvPr/>
        </p:nvSpPr>
        <p:spPr bwMode="auto">
          <a:xfrm>
            <a:off x="7006901" y="5146030"/>
            <a:ext cx="195738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defTabSz="457200" eaLnBrk="1" hangingPunct="1"/>
            <a:r>
              <a:rPr lang="en-US" sz="2400" dirty="0"/>
              <a:t>ketone bodies</a:t>
            </a:r>
          </a:p>
        </p:txBody>
      </p:sp>
      <p:cxnSp>
        <p:nvCxnSpPr>
          <p:cNvPr id="72729" name="AutoShape 25"/>
          <p:cNvCxnSpPr>
            <a:cxnSpLocks noChangeShapeType="1"/>
          </p:cNvCxnSpPr>
          <p:nvPr/>
        </p:nvCxnSpPr>
        <p:spPr bwMode="auto">
          <a:xfrm flipV="1">
            <a:off x="5020013" y="4322117"/>
            <a:ext cx="2114565" cy="35463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72730" name="AutoShape 26"/>
          <p:cNvCxnSpPr>
            <a:cxnSpLocks noChangeShapeType="1"/>
          </p:cNvCxnSpPr>
          <p:nvPr/>
        </p:nvCxnSpPr>
        <p:spPr bwMode="auto">
          <a:xfrm>
            <a:off x="5020013" y="4767908"/>
            <a:ext cx="2074525" cy="608955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72731" name="Rectangle 27">
            <a:hlinkClick r:id="" action="ppaction://noaction"/>
          </p:cNvPr>
          <p:cNvSpPr>
            <a:spLocks noChangeArrowheads="1"/>
          </p:cNvSpPr>
          <p:nvPr/>
        </p:nvSpPr>
        <p:spPr bwMode="auto">
          <a:xfrm>
            <a:off x="2122488" y="4552950"/>
            <a:ext cx="1021884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defTabSz="457200" eaLnBrk="1" hangingPunct="1"/>
            <a:r>
              <a:rPr lang="en-US" sz="2400" dirty="0"/>
              <a:t>sterols</a:t>
            </a:r>
          </a:p>
        </p:txBody>
      </p:sp>
      <p:sp>
        <p:nvSpPr>
          <p:cNvPr id="72732" name="Rectangle 28"/>
          <p:cNvSpPr>
            <a:spLocks noChangeArrowheads="1"/>
          </p:cNvSpPr>
          <p:nvPr/>
        </p:nvSpPr>
        <p:spPr bwMode="auto">
          <a:xfrm>
            <a:off x="282575" y="4552950"/>
            <a:ext cx="1459354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defTabSz="457200" eaLnBrk="1" hangingPunct="1"/>
            <a:r>
              <a:rPr lang="en-US" sz="2400" dirty="0"/>
              <a:t>hormones</a:t>
            </a:r>
          </a:p>
        </p:txBody>
      </p:sp>
      <p:cxnSp>
        <p:nvCxnSpPr>
          <p:cNvPr id="72733" name="AutoShape 29"/>
          <p:cNvCxnSpPr>
            <a:cxnSpLocks noChangeShapeType="1"/>
            <a:stCxn id="72731" idx="3"/>
            <a:endCxn id="72709" idx="1"/>
          </p:cNvCxnSpPr>
          <p:nvPr/>
        </p:nvCxnSpPr>
        <p:spPr bwMode="auto">
          <a:xfrm flipV="1">
            <a:off x="3144372" y="4724401"/>
            <a:ext cx="424343" cy="59382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72734" name="AutoShape 30"/>
          <p:cNvCxnSpPr>
            <a:cxnSpLocks noChangeShapeType="1"/>
            <a:stCxn id="72732" idx="3"/>
            <a:endCxn id="72731" idx="1"/>
          </p:cNvCxnSpPr>
          <p:nvPr/>
        </p:nvCxnSpPr>
        <p:spPr bwMode="auto">
          <a:xfrm>
            <a:off x="1741929" y="4783783"/>
            <a:ext cx="380559" cy="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72735" name="Rectangle 31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1814436" y="688975"/>
            <a:ext cx="871690" cy="523220"/>
          </a:xfrm>
          <a:prstGeom prst="rect">
            <a:avLst/>
          </a:prstGeom>
          <a:solidFill>
            <a:srgbClr val="DBEEF4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defTabSz="457200" eaLnBrk="1" hangingPunct="1"/>
            <a:r>
              <a:rPr lang="en-US" sz="1400" b="1" dirty="0"/>
              <a:t>Glycogen</a:t>
            </a:r>
          </a:p>
          <a:p>
            <a:pPr algn="ctr" defTabSz="457200" eaLnBrk="1" hangingPunct="1"/>
            <a:r>
              <a:rPr lang="en-US" sz="1400" b="1" dirty="0"/>
              <a:t>storage</a:t>
            </a:r>
            <a:endParaRPr lang="en-US" sz="1800" b="1" dirty="0"/>
          </a:p>
        </p:txBody>
      </p:sp>
      <p:sp>
        <p:nvSpPr>
          <p:cNvPr id="72736" name="Rectangle 32">
            <a:hlinkClick r:id="" action="ppaction://noaction"/>
          </p:cNvPr>
          <p:cNvSpPr>
            <a:spLocks noChangeArrowheads="1"/>
          </p:cNvSpPr>
          <p:nvPr/>
        </p:nvSpPr>
        <p:spPr bwMode="auto">
          <a:xfrm>
            <a:off x="1762872" y="2189163"/>
            <a:ext cx="1454244" cy="307777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defTabSz="457200" eaLnBrk="1" hangingPunct="1"/>
            <a:r>
              <a:rPr lang="en-US" sz="1400" b="1" dirty="0">
                <a:solidFill>
                  <a:srgbClr val="FF0000"/>
                </a:solidFill>
              </a:rPr>
              <a:t>Gluconeogenesis</a:t>
            </a:r>
            <a:endParaRPr lang="en-US" sz="1800" b="1" dirty="0">
              <a:solidFill>
                <a:srgbClr val="FF0000"/>
              </a:solidFill>
            </a:endParaRPr>
          </a:p>
        </p:txBody>
      </p:sp>
      <p:sp>
        <p:nvSpPr>
          <p:cNvPr id="72737" name="Rectangle 33">
            <a:hlinkClick r:id="" action="ppaction://noaction"/>
          </p:cNvPr>
          <p:cNvSpPr>
            <a:spLocks noChangeArrowheads="1"/>
          </p:cNvSpPr>
          <p:nvPr/>
        </p:nvSpPr>
        <p:spPr bwMode="auto">
          <a:xfrm>
            <a:off x="3505200" y="1830388"/>
            <a:ext cx="993775" cy="314325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defTabSz="457200" eaLnBrk="1" hangingPunct="1"/>
            <a:r>
              <a:rPr lang="en-US" sz="1400" dirty="0"/>
              <a:t>Glycolysis</a:t>
            </a:r>
            <a:endParaRPr lang="en-US" sz="1800" dirty="0"/>
          </a:p>
        </p:txBody>
      </p:sp>
      <p:sp>
        <p:nvSpPr>
          <p:cNvPr id="72738" name="Rectangle 34"/>
          <p:cNvSpPr>
            <a:spLocks noChangeArrowheads="1"/>
          </p:cNvSpPr>
          <p:nvPr/>
        </p:nvSpPr>
        <p:spPr bwMode="auto">
          <a:xfrm>
            <a:off x="4949902" y="1689100"/>
            <a:ext cx="1622272" cy="523220"/>
          </a:xfrm>
          <a:prstGeom prst="rect">
            <a:avLst/>
          </a:prstGeom>
          <a:solidFill>
            <a:srgbClr val="DBEEF4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defTabSz="457200" eaLnBrk="1" hangingPunct="1"/>
            <a:r>
              <a:rPr lang="en-US" sz="1400" b="1" dirty="0"/>
              <a:t>Pentose Phosphate</a:t>
            </a:r>
          </a:p>
          <a:p>
            <a:pPr algn="ctr" defTabSz="457200" eaLnBrk="1" hangingPunct="1"/>
            <a:r>
              <a:rPr lang="en-US" sz="1400" b="1" dirty="0" smtClean="0"/>
              <a:t>Pathway</a:t>
            </a:r>
            <a:endParaRPr lang="en-US" sz="1800" b="1" dirty="0"/>
          </a:p>
        </p:txBody>
      </p:sp>
      <p:sp>
        <p:nvSpPr>
          <p:cNvPr id="72739" name="Rectangle 35">
            <a:hlinkClick r:id="" action="ppaction://noaction"/>
          </p:cNvPr>
          <p:cNvSpPr>
            <a:spLocks noChangeArrowheads="1"/>
          </p:cNvSpPr>
          <p:nvPr/>
        </p:nvSpPr>
        <p:spPr bwMode="auto">
          <a:xfrm>
            <a:off x="5587733" y="2778224"/>
            <a:ext cx="979755" cy="307777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defTabSz="457200" eaLnBrk="1" hangingPunct="1"/>
            <a:r>
              <a:rPr lang="en-US" sz="1400" b="1" dirty="0"/>
              <a:t>Urea Cycle</a:t>
            </a:r>
            <a:endParaRPr lang="en-US" sz="1800" b="1" dirty="0"/>
          </a:p>
        </p:txBody>
      </p:sp>
      <p:sp>
        <p:nvSpPr>
          <p:cNvPr id="72740" name="Rectangle 36"/>
          <p:cNvSpPr>
            <a:spLocks noChangeArrowheads="1"/>
          </p:cNvSpPr>
          <p:nvPr/>
        </p:nvSpPr>
        <p:spPr bwMode="auto">
          <a:xfrm>
            <a:off x="4500218" y="3522663"/>
            <a:ext cx="1351652" cy="738664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defTabSz="457200" eaLnBrk="1" hangingPunct="1"/>
            <a:r>
              <a:rPr lang="en-US" sz="1400" b="1" dirty="0">
                <a:solidFill>
                  <a:srgbClr val="FF0000"/>
                </a:solidFill>
              </a:rPr>
              <a:t>Pyruvate</a:t>
            </a:r>
          </a:p>
          <a:p>
            <a:pPr algn="ctr" defTabSz="457200" eaLnBrk="1" hangingPunct="1"/>
            <a:r>
              <a:rPr lang="en-US" sz="1400" b="1" dirty="0">
                <a:solidFill>
                  <a:srgbClr val="FF0000"/>
                </a:solidFill>
              </a:rPr>
              <a:t>Dehydrogenase</a:t>
            </a:r>
          </a:p>
          <a:p>
            <a:pPr algn="ctr" defTabSz="457200" eaLnBrk="1" hangingPunct="1"/>
            <a:r>
              <a:rPr lang="en-US" sz="1400" b="1" dirty="0">
                <a:solidFill>
                  <a:srgbClr val="FF0000"/>
                </a:solidFill>
              </a:rPr>
              <a:t>Complex</a:t>
            </a:r>
            <a:endParaRPr lang="en-US" sz="1800" b="1" dirty="0">
              <a:solidFill>
                <a:srgbClr val="FF0000"/>
              </a:solidFill>
            </a:endParaRPr>
          </a:p>
        </p:txBody>
      </p:sp>
      <p:sp>
        <p:nvSpPr>
          <p:cNvPr id="72741" name="Rectangle 37">
            <a:hlinkClick r:id="" action="ppaction://noaction"/>
          </p:cNvPr>
          <p:cNvSpPr>
            <a:spLocks noChangeArrowheads="1"/>
          </p:cNvSpPr>
          <p:nvPr/>
        </p:nvSpPr>
        <p:spPr bwMode="auto">
          <a:xfrm>
            <a:off x="6731108" y="3669639"/>
            <a:ext cx="1056837" cy="307777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defTabSz="457200" eaLnBrk="1" hangingPunct="1"/>
            <a:r>
              <a:rPr lang="en-US" sz="1400" b="1" dirty="0">
                <a:ea typeface="#필기체" charset="0"/>
                <a:cs typeface="#필기체" charset="0"/>
              </a:rPr>
              <a:t>B</a:t>
            </a:r>
            <a:r>
              <a:rPr lang="en-US" sz="1400" b="1" dirty="0"/>
              <a:t> Oxidation</a:t>
            </a:r>
            <a:endParaRPr lang="en-US" sz="1800" b="1" dirty="0"/>
          </a:p>
        </p:txBody>
      </p:sp>
      <p:sp>
        <p:nvSpPr>
          <p:cNvPr id="72742" name="Rectangle 38">
            <a:hlinkClick r:id="" action="ppaction://noaction"/>
          </p:cNvPr>
          <p:cNvSpPr>
            <a:spLocks noChangeArrowheads="1"/>
          </p:cNvSpPr>
          <p:nvPr/>
        </p:nvSpPr>
        <p:spPr bwMode="auto">
          <a:xfrm>
            <a:off x="2592388" y="4994275"/>
            <a:ext cx="1468437" cy="527050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defTabSz="457200" eaLnBrk="1" hangingPunct="1"/>
            <a:r>
              <a:rPr lang="en-US" sz="1400" b="1" dirty="0">
                <a:solidFill>
                  <a:srgbClr val="FF0000"/>
                </a:solidFill>
              </a:rPr>
              <a:t>Oxidative</a:t>
            </a:r>
          </a:p>
          <a:p>
            <a:pPr algn="ctr" defTabSz="457200" eaLnBrk="1" hangingPunct="1"/>
            <a:r>
              <a:rPr lang="en-US" sz="1400" b="1" dirty="0">
                <a:solidFill>
                  <a:srgbClr val="FF0000"/>
                </a:solidFill>
              </a:rPr>
              <a:t>Phosphorylation</a:t>
            </a:r>
            <a:endParaRPr lang="en-US" sz="1800" b="1" dirty="0">
              <a:solidFill>
                <a:srgbClr val="FF0000"/>
              </a:solidFill>
            </a:endParaRPr>
          </a:p>
        </p:txBody>
      </p:sp>
      <p:sp>
        <p:nvSpPr>
          <p:cNvPr id="72743" name="Rectangle 39">
            <a:hlinkClick r:id="" action="ppaction://noaction"/>
          </p:cNvPr>
          <p:cNvSpPr>
            <a:spLocks noChangeArrowheads="1"/>
          </p:cNvSpPr>
          <p:nvPr/>
        </p:nvSpPr>
        <p:spPr bwMode="auto">
          <a:xfrm>
            <a:off x="4415083" y="4994275"/>
            <a:ext cx="934020" cy="523220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defTabSz="457200" eaLnBrk="1" hangingPunct="1"/>
            <a:r>
              <a:rPr lang="en-US" sz="1400" b="1" dirty="0">
                <a:solidFill>
                  <a:srgbClr val="FF0000"/>
                </a:solidFill>
              </a:rPr>
              <a:t>Citric Acid</a:t>
            </a:r>
          </a:p>
          <a:p>
            <a:pPr algn="ctr" defTabSz="457200" eaLnBrk="1" hangingPunct="1"/>
            <a:r>
              <a:rPr lang="en-US" sz="1400" b="1" dirty="0">
                <a:solidFill>
                  <a:srgbClr val="FF0000"/>
                </a:solidFill>
              </a:rPr>
              <a:t>Cycle</a:t>
            </a:r>
            <a:endParaRPr lang="en-US" sz="1800" b="1" dirty="0">
              <a:solidFill>
                <a:srgbClr val="FF0000"/>
              </a:solidFill>
            </a:endParaRPr>
          </a:p>
        </p:txBody>
      </p:sp>
      <p:sp>
        <p:nvSpPr>
          <p:cNvPr id="72744" name="Rectangle 40">
            <a:hlinkClick r:id="" action="ppaction://noaction"/>
          </p:cNvPr>
          <p:cNvSpPr>
            <a:spLocks noChangeArrowheads="1"/>
          </p:cNvSpPr>
          <p:nvPr/>
        </p:nvSpPr>
        <p:spPr bwMode="auto">
          <a:xfrm>
            <a:off x="6772053" y="5707360"/>
            <a:ext cx="193153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defTabSz="457200" eaLnBrk="1" hangingPunct="1"/>
            <a:r>
              <a:rPr lang="en-US" sz="2400" dirty="0" err="1"/>
              <a:t>triacylglyercol</a:t>
            </a:r>
            <a:endParaRPr lang="en-US" sz="2400" dirty="0"/>
          </a:p>
        </p:txBody>
      </p:sp>
      <p:cxnSp>
        <p:nvCxnSpPr>
          <p:cNvPr id="72745" name="AutoShape 41"/>
          <p:cNvCxnSpPr>
            <a:cxnSpLocks noChangeShapeType="1"/>
          </p:cNvCxnSpPr>
          <p:nvPr/>
        </p:nvCxnSpPr>
        <p:spPr bwMode="auto">
          <a:xfrm>
            <a:off x="5010135" y="4744394"/>
            <a:ext cx="1946643" cy="1059506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72746" name="Rectangle 42">
            <a:hlinkClick r:id="" action="ppaction://noaction"/>
          </p:cNvPr>
          <p:cNvSpPr>
            <a:spLocks noChangeArrowheads="1"/>
          </p:cNvSpPr>
          <p:nvPr/>
        </p:nvSpPr>
        <p:spPr bwMode="auto">
          <a:xfrm>
            <a:off x="6473604" y="4570512"/>
            <a:ext cx="1662334" cy="307777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defTabSz="457200" eaLnBrk="1" hangingPunct="1"/>
            <a:r>
              <a:rPr lang="en-US" sz="1400" b="1" dirty="0"/>
              <a:t>Fatty Acid Synthes</a:t>
            </a:r>
            <a:r>
              <a:rPr lang="en-US" sz="1400" dirty="0"/>
              <a:t>is</a:t>
            </a:r>
            <a:endParaRPr lang="en-US" sz="1800" dirty="0"/>
          </a:p>
        </p:txBody>
      </p:sp>
      <p:sp>
        <p:nvSpPr>
          <p:cNvPr id="2" name="TextBox 1"/>
          <p:cNvSpPr txBox="1"/>
          <p:nvPr/>
        </p:nvSpPr>
        <p:spPr>
          <a:xfrm>
            <a:off x="141111" y="6186785"/>
            <a:ext cx="799482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METABOLIC PATHWAYS INVOLVED IN GLUCOSE UTILIZATION</a:t>
            </a:r>
            <a:r>
              <a:rPr lang="en-US" b="1" dirty="0" smtClean="0"/>
              <a:t>.</a:t>
            </a:r>
            <a:endParaRPr lang="en-US" b="1" dirty="0"/>
          </a:p>
        </p:txBody>
      </p:sp>
      <p:sp>
        <p:nvSpPr>
          <p:cNvPr id="3" name="TextBox 2"/>
          <p:cNvSpPr txBox="1"/>
          <p:nvPr/>
        </p:nvSpPr>
        <p:spPr>
          <a:xfrm>
            <a:off x="406400" y="5376863"/>
            <a:ext cx="197744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000FF"/>
                </a:solidFill>
              </a:rPr>
              <a:t>Boxed in yellow are mitochondrial pathways</a:t>
            </a:r>
            <a:endParaRPr lang="en-US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363543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Text Box 3"/>
          <p:cNvSpPr txBox="1">
            <a:spLocks noChangeArrowheads="1"/>
          </p:cNvSpPr>
          <p:nvPr/>
        </p:nvSpPr>
        <p:spPr bwMode="auto">
          <a:xfrm>
            <a:off x="0" y="228600"/>
            <a:ext cx="9144000" cy="442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4572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defTabSz="4572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2300" b="1"/>
              <a:t>Short term Cellular Control of Energy Metabolism</a:t>
            </a:r>
            <a:endParaRPr lang="en-US" sz="1800" u="sng"/>
          </a:p>
        </p:txBody>
      </p:sp>
      <p:sp>
        <p:nvSpPr>
          <p:cNvPr id="78851" name="Oval 2"/>
          <p:cNvSpPr>
            <a:spLocks noChangeArrowheads="1"/>
          </p:cNvSpPr>
          <p:nvPr/>
        </p:nvSpPr>
        <p:spPr bwMode="auto">
          <a:xfrm>
            <a:off x="3429000" y="1600200"/>
            <a:ext cx="2057400" cy="44958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defTabSz="457200" eaLnBrk="1" hangingPunct="1"/>
            <a:endParaRPr lang="en-US" sz="1800"/>
          </a:p>
        </p:txBody>
      </p:sp>
      <p:sp>
        <p:nvSpPr>
          <p:cNvPr id="78852" name="Rectangle 4"/>
          <p:cNvSpPr>
            <a:spLocks noChangeArrowheads="1"/>
          </p:cNvSpPr>
          <p:nvPr/>
        </p:nvSpPr>
        <p:spPr bwMode="auto">
          <a:xfrm>
            <a:off x="4119563" y="1889125"/>
            <a:ext cx="7493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 anchorCtr="1">
            <a:spAutoFit/>
          </a:bodyPr>
          <a:lstStyle/>
          <a:p>
            <a:pPr algn="ctr" defTabSz="457200" eaLnBrk="1" hangingPunct="1"/>
            <a:r>
              <a:rPr lang="en-US" sz="2000"/>
              <a:t>G6Pi</a:t>
            </a:r>
            <a:endParaRPr lang="en-US" sz="1800"/>
          </a:p>
        </p:txBody>
      </p:sp>
      <p:sp>
        <p:nvSpPr>
          <p:cNvPr id="78853" name="Rectangle 5"/>
          <p:cNvSpPr>
            <a:spLocks noChangeArrowheads="1"/>
          </p:cNvSpPr>
          <p:nvPr/>
        </p:nvSpPr>
        <p:spPr bwMode="auto">
          <a:xfrm>
            <a:off x="3897313" y="2955925"/>
            <a:ext cx="1208087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 anchorCtr="1">
            <a:spAutoFit/>
          </a:bodyPr>
          <a:lstStyle/>
          <a:p>
            <a:pPr algn="ctr" defTabSz="457200" eaLnBrk="1" hangingPunct="1"/>
            <a:r>
              <a:rPr lang="en-US" sz="2000"/>
              <a:t>pyruvate</a:t>
            </a:r>
            <a:endParaRPr lang="en-US" sz="1800"/>
          </a:p>
        </p:txBody>
      </p:sp>
      <p:sp>
        <p:nvSpPr>
          <p:cNvPr id="78854" name="Rectangle 6"/>
          <p:cNvSpPr>
            <a:spLocks noChangeArrowheads="1"/>
          </p:cNvSpPr>
          <p:nvPr/>
        </p:nvSpPr>
        <p:spPr bwMode="auto">
          <a:xfrm>
            <a:off x="3733800" y="3717925"/>
            <a:ext cx="15240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 anchorCtr="1">
            <a:spAutoFit/>
          </a:bodyPr>
          <a:lstStyle/>
          <a:p>
            <a:pPr algn="ctr" defTabSz="457200" eaLnBrk="1" hangingPunct="1"/>
            <a:r>
              <a:rPr lang="en-US" sz="2000"/>
              <a:t>acetyl CoA</a:t>
            </a:r>
            <a:endParaRPr lang="en-US" sz="1800"/>
          </a:p>
        </p:txBody>
      </p:sp>
      <p:sp>
        <p:nvSpPr>
          <p:cNvPr id="78855" name="Rectangle 7"/>
          <p:cNvSpPr>
            <a:spLocks noChangeArrowheads="1"/>
          </p:cNvSpPr>
          <p:nvPr/>
        </p:nvSpPr>
        <p:spPr bwMode="auto">
          <a:xfrm>
            <a:off x="4114800" y="5334000"/>
            <a:ext cx="754063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 anchorCtr="1">
            <a:spAutoFit/>
          </a:bodyPr>
          <a:lstStyle/>
          <a:p>
            <a:pPr algn="ctr" defTabSz="457200" eaLnBrk="1" hangingPunct="1"/>
            <a:r>
              <a:rPr lang="en-US" sz="2000"/>
              <a:t>ATP</a:t>
            </a:r>
            <a:endParaRPr lang="en-US" sz="1800"/>
          </a:p>
        </p:txBody>
      </p:sp>
      <p:cxnSp>
        <p:nvCxnSpPr>
          <p:cNvPr id="78856" name="AutoShape 8"/>
          <p:cNvCxnSpPr>
            <a:cxnSpLocks noChangeShapeType="1"/>
            <a:stCxn id="78852" idx="2"/>
            <a:endCxn id="78853" idx="0"/>
          </p:cNvCxnSpPr>
          <p:nvPr/>
        </p:nvCxnSpPr>
        <p:spPr bwMode="auto">
          <a:xfrm>
            <a:off x="4494213" y="2286000"/>
            <a:ext cx="7937" cy="669925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78857" name="AutoShape 9"/>
          <p:cNvCxnSpPr>
            <a:cxnSpLocks noChangeShapeType="1"/>
            <a:stCxn id="78853" idx="2"/>
            <a:endCxn id="78854" idx="0"/>
          </p:cNvCxnSpPr>
          <p:nvPr/>
        </p:nvCxnSpPr>
        <p:spPr bwMode="auto">
          <a:xfrm flipH="1">
            <a:off x="4495800" y="3352800"/>
            <a:ext cx="6350" cy="365125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78858" name="AutoShape 10"/>
          <p:cNvCxnSpPr>
            <a:cxnSpLocks noChangeShapeType="1"/>
            <a:stCxn id="78854" idx="2"/>
            <a:endCxn id="78855" idx="0"/>
          </p:cNvCxnSpPr>
          <p:nvPr/>
        </p:nvCxnSpPr>
        <p:spPr bwMode="auto">
          <a:xfrm flipH="1">
            <a:off x="4492625" y="4114800"/>
            <a:ext cx="3175" cy="1219200"/>
          </a:xfrm>
          <a:prstGeom prst="straightConnector1">
            <a:avLst/>
          </a:prstGeom>
          <a:noFill/>
          <a:ln w="730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78859" name="Rectangle 11"/>
          <p:cNvSpPr>
            <a:spLocks noChangeArrowheads="1"/>
          </p:cNvSpPr>
          <p:nvPr/>
        </p:nvSpPr>
        <p:spPr bwMode="auto">
          <a:xfrm>
            <a:off x="7239000" y="1919288"/>
            <a:ext cx="15240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 defTabSz="457200" eaLnBrk="1" hangingPunct="1"/>
            <a:r>
              <a:rPr lang="en-US" sz="1800"/>
              <a:t>Creatine Pi</a:t>
            </a:r>
          </a:p>
        </p:txBody>
      </p:sp>
      <p:sp>
        <p:nvSpPr>
          <p:cNvPr id="78860" name="Rectangle 12"/>
          <p:cNvSpPr>
            <a:spLocks noChangeArrowheads="1"/>
          </p:cNvSpPr>
          <p:nvPr/>
        </p:nvSpPr>
        <p:spPr bwMode="auto">
          <a:xfrm>
            <a:off x="7467600" y="3625850"/>
            <a:ext cx="12954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 defTabSz="457200" eaLnBrk="1" hangingPunct="1"/>
            <a:r>
              <a:rPr lang="en-US" sz="1800"/>
              <a:t>Fatty Acid</a:t>
            </a:r>
          </a:p>
          <a:p>
            <a:pPr algn="ctr" defTabSz="457200" eaLnBrk="1" hangingPunct="1"/>
            <a:r>
              <a:rPr lang="en-US" sz="1800"/>
              <a:t>Synthesis</a:t>
            </a:r>
          </a:p>
        </p:txBody>
      </p:sp>
      <p:cxnSp>
        <p:nvCxnSpPr>
          <p:cNvPr id="78861" name="AutoShape 13"/>
          <p:cNvCxnSpPr>
            <a:cxnSpLocks noChangeShapeType="1"/>
            <a:stCxn id="78852" idx="3"/>
            <a:endCxn id="78859" idx="1"/>
          </p:cNvCxnSpPr>
          <p:nvPr/>
        </p:nvCxnSpPr>
        <p:spPr bwMode="auto">
          <a:xfrm>
            <a:off x="4868863" y="2087563"/>
            <a:ext cx="2370137" cy="15875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78862" name="AutoShape 14"/>
          <p:cNvCxnSpPr>
            <a:cxnSpLocks noChangeShapeType="1"/>
            <a:stCxn id="78854" idx="3"/>
            <a:endCxn id="78860" idx="1"/>
          </p:cNvCxnSpPr>
          <p:nvPr/>
        </p:nvCxnSpPr>
        <p:spPr bwMode="auto">
          <a:xfrm>
            <a:off x="5257800" y="3916363"/>
            <a:ext cx="2209800" cy="30162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78863" name="Rectangle 15"/>
          <p:cNvSpPr>
            <a:spLocks noChangeArrowheads="1"/>
          </p:cNvSpPr>
          <p:nvPr/>
        </p:nvSpPr>
        <p:spPr bwMode="auto">
          <a:xfrm>
            <a:off x="609600" y="1752600"/>
            <a:ext cx="12954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 defTabSz="457200" eaLnBrk="1" hangingPunct="1"/>
            <a:r>
              <a:rPr lang="en-US" sz="1800"/>
              <a:t>Glycogen </a:t>
            </a:r>
          </a:p>
          <a:p>
            <a:pPr algn="ctr" defTabSz="457200" eaLnBrk="1" hangingPunct="1"/>
            <a:r>
              <a:rPr lang="en-US" sz="1800"/>
              <a:t>Synthesis</a:t>
            </a:r>
          </a:p>
        </p:txBody>
      </p:sp>
      <p:sp>
        <p:nvSpPr>
          <p:cNvPr id="78864" name="Rectangle 16"/>
          <p:cNvSpPr>
            <a:spLocks noChangeArrowheads="1"/>
          </p:cNvSpPr>
          <p:nvPr/>
        </p:nvSpPr>
        <p:spPr bwMode="auto">
          <a:xfrm>
            <a:off x="381000" y="3200400"/>
            <a:ext cx="12192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 defTabSz="457200" eaLnBrk="1" hangingPunct="1"/>
            <a:r>
              <a:rPr lang="en-US" sz="1800"/>
              <a:t>Sterol Synthesis</a:t>
            </a:r>
          </a:p>
        </p:txBody>
      </p:sp>
      <p:sp>
        <p:nvSpPr>
          <p:cNvPr id="78865" name="Rectangle 17"/>
          <p:cNvSpPr>
            <a:spLocks noChangeArrowheads="1"/>
          </p:cNvSpPr>
          <p:nvPr/>
        </p:nvSpPr>
        <p:spPr bwMode="auto">
          <a:xfrm>
            <a:off x="533400" y="5378450"/>
            <a:ext cx="16764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 defTabSz="457200" eaLnBrk="1" hangingPunct="1"/>
            <a:r>
              <a:rPr lang="en-US" sz="1800"/>
              <a:t>Triacylglyerol Synthesis</a:t>
            </a:r>
          </a:p>
        </p:txBody>
      </p:sp>
      <p:cxnSp>
        <p:nvCxnSpPr>
          <p:cNvPr id="78866" name="AutoShape 18"/>
          <p:cNvCxnSpPr>
            <a:cxnSpLocks noChangeShapeType="1"/>
            <a:stCxn id="78852" idx="1"/>
            <a:endCxn id="78863" idx="3"/>
          </p:cNvCxnSpPr>
          <p:nvPr/>
        </p:nvCxnSpPr>
        <p:spPr bwMode="auto">
          <a:xfrm flipH="1" flipV="1">
            <a:off x="1905000" y="2073275"/>
            <a:ext cx="2214563" cy="14288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78867" name="AutoShape 19"/>
          <p:cNvCxnSpPr>
            <a:cxnSpLocks noChangeShapeType="1"/>
            <a:stCxn id="78854" idx="1"/>
            <a:endCxn id="78864" idx="3"/>
          </p:cNvCxnSpPr>
          <p:nvPr/>
        </p:nvCxnSpPr>
        <p:spPr bwMode="auto">
          <a:xfrm flipH="1" flipV="1">
            <a:off x="1600200" y="3521075"/>
            <a:ext cx="2133600" cy="395288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78868" name="AutoShape 20"/>
          <p:cNvCxnSpPr>
            <a:cxnSpLocks noChangeShapeType="1"/>
            <a:stCxn id="78854" idx="1"/>
            <a:endCxn id="78865" idx="3"/>
          </p:cNvCxnSpPr>
          <p:nvPr/>
        </p:nvCxnSpPr>
        <p:spPr bwMode="auto">
          <a:xfrm flipH="1">
            <a:off x="2209800" y="3916363"/>
            <a:ext cx="1524000" cy="1782762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78869" name="Rectangle 21"/>
          <p:cNvSpPr>
            <a:spLocks noChangeArrowheads="1"/>
          </p:cNvSpPr>
          <p:nvPr/>
        </p:nvSpPr>
        <p:spPr bwMode="auto">
          <a:xfrm>
            <a:off x="3273425" y="852487"/>
            <a:ext cx="25908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 defTabSz="457200" eaLnBrk="1" hangingPunct="1"/>
            <a:r>
              <a:rPr lang="en-US" sz="1800" dirty="0">
                <a:solidFill>
                  <a:srgbClr val="FF0000"/>
                </a:solidFill>
              </a:rPr>
              <a:t>AMP-activated Kinase</a:t>
            </a:r>
            <a:endParaRPr lang="en-US" sz="1800" dirty="0"/>
          </a:p>
        </p:txBody>
      </p:sp>
      <p:sp>
        <p:nvSpPr>
          <p:cNvPr id="78870" name="Rectangle 22"/>
          <p:cNvSpPr>
            <a:spLocks noChangeArrowheads="1"/>
          </p:cNvSpPr>
          <p:nvPr/>
        </p:nvSpPr>
        <p:spPr bwMode="auto">
          <a:xfrm>
            <a:off x="3273425" y="762000"/>
            <a:ext cx="2438400" cy="457200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defTabSz="457200" eaLnBrk="1" hangingPunct="1"/>
            <a:endParaRPr lang="en-US" sz="1800"/>
          </a:p>
        </p:txBody>
      </p:sp>
      <p:sp>
        <p:nvSpPr>
          <p:cNvPr id="78871" name="Rectangle 23"/>
          <p:cNvSpPr>
            <a:spLocks noChangeArrowheads="1"/>
          </p:cNvSpPr>
          <p:nvPr/>
        </p:nvSpPr>
        <p:spPr bwMode="auto">
          <a:xfrm>
            <a:off x="5334000" y="1752600"/>
            <a:ext cx="12192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 defTabSz="457200" eaLnBrk="1" hangingPunct="1"/>
            <a:r>
              <a:rPr lang="en-US" sz="1800" dirty="0" err="1">
                <a:solidFill>
                  <a:srgbClr val="0000FF"/>
                </a:solidFill>
              </a:rPr>
              <a:t>creatine</a:t>
            </a:r>
            <a:endParaRPr lang="en-US" sz="1800" dirty="0">
              <a:solidFill>
                <a:srgbClr val="0000FF"/>
              </a:solidFill>
            </a:endParaRPr>
          </a:p>
          <a:p>
            <a:pPr algn="ctr" defTabSz="457200" eaLnBrk="1" hangingPunct="1"/>
            <a:r>
              <a:rPr lang="en-US" sz="1800" dirty="0">
                <a:solidFill>
                  <a:srgbClr val="0000FF"/>
                </a:solidFill>
              </a:rPr>
              <a:t>kinase</a:t>
            </a:r>
          </a:p>
        </p:txBody>
      </p:sp>
      <p:sp>
        <p:nvSpPr>
          <p:cNvPr id="78872" name="Rectangle 24"/>
          <p:cNvSpPr>
            <a:spLocks noChangeArrowheads="1"/>
          </p:cNvSpPr>
          <p:nvPr/>
        </p:nvSpPr>
        <p:spPr bwMode="auto">
          <a:xfrm>
            <a:off x="5334000" y="3581400"/>
            <a:ext cx="16764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 defTabSz="457200" eaLnBrk="1" hangingPunct="1"/>
            <a:r>
              <a:rPr lang="en-US" sz="1800" dirty="0">
                <a:solidFill>
                  <a:srgbClr val="0000FF"/>
                </a:solidFill>
              </a:rPr>
              <a:t>Acetyl-coA</a:t>
            </a:r>
          </a:p>
          <a:p>
            <a:pPr algn="ctr" defTabSz="457200" eaLnBrk="1" hangingPunct="1"/>
            <a:r>
              <a:rPr lang="en-US" sz="1800" dirty="0">
                <a:solidFill>
                  <a:srgbClr val="0000FF"/>
                </a:solidFill>
              </a:rPr>
              <a:t>carboxylase</a:t>
            </a:r>
          </a:p>
        </p:txBody>
      </p:sp>
      <p:sp>
        <p:nvSpPr>
          <p:cNvPr id="78873" name="Rectangle 25"/>
          <p:cNvSpPr>
            <a:spLocks noChangeArrowheads="1"/>
          </p:cNvSpPr>
          <p:nvPr/>
        </p:nvSpPr>
        <p:spPr bwMode="auto">
          <a:xfrm>
            <a:off x="2133600" y="1752600"/>
            <a:ext cx="1219200" cy="641350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/>
          <a:p>
            <a:pPr algn="ctr" defTabSz="457200" eaLnBrk="1" hangingPunct="1"/>
            <a:r>
              <a:rPr lang="en-US" sz="1800" dirty="0">
                <a:solidFill>
                  <a:srgbClr val="0000FF"/>
                </a:solidFill>
              </a:rPr>
              <a:t>glycogen</a:t>
            </a:r>
          </a:p>
          <a:p>
            <a:pPr algn="ctr" defTabSz="457200" eaLnBrk="1" hangingPunct="1"/>
            <a:r>
              <a:rPr lang="en-US" sz="1800" dirty="0">
                <a:solidFill>
                  <a:srgbClr val="0000FF"/>
                </a:solidFill>
              </a:rPr>
              <a:t>synthase</a:t>
            </a:r>
          </a:p>
        </p:txBody>
      </p:sp>
      <p:sp>
        <p:nvSpPr>
          <p:cNvPr id="78874" name="Rectangle 26"/>
          <p:cNvSpPr>
            <a:spLocks noChangeArrowheads="1"/>
          </p:cNvSpPr>
          <p:nvPr/>
        </p:nvSpPr>
        <p:spPr bwMode="auto">
          <a:xfrm>
            <a:off x="1988256" y="3034920"/>
            <a:ext cx="12192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 defTabSz="457200" eaLnBrk="1" hangingPunct="1"/>
            <a:r>
              <a:rPr lang="en-US" sz="1800" dirty="0">
                <a:solidFill>
                  <a:srgbClr val="0000FF"/>
                </a:solidFill>
              </a:rPr>
              <a:t>HMG-</a:t>
            </a:r>
            <a:r>
              <a:rPr lang="en-US" sz="1800" dirty="0" err="1">
                <a:solidFill>
                  <a:srgbClr val="0000FF"/>
                </a:solidFill>
              </a:rPr>
              <a:t>coA</a:t>
            </a:r>
            <a:endParaRPr lang="en-US" sz="1800" dirty="0">
              <a:solidFill>
                <a:srgbClr val="0000FF"/>
              </a:solidFill>
            </a:endParaRPr>
          </a:p>
          <a:p>
            <a:pPr algn="ctr" defTabSz="457200" eaLnBrk="1" hangingPunct="1"/>
            <a:r>
              <a:rPr lang="en-US" sz="1800" dirty="0" err="1">
                <a:solidFill>
                  <a:srgbClr val="0000FF"/>
                </a:solidFill>
              </a:rPr>
              <a:t>reductase</a:t>
            </a:r>
            <a:endParaRPr lang="en-US" sz="1800" dirty="0">
              <a:solidFill>
                <a:srgbClr val="0000FF"/>
              </a:solidFill>
            </a:endParaRPr>
          </a:p>
        </p:txBody>
      </p:sp>
      <p:sp>
        <p:nvSpPr>
          <p:cNvPr id="78875" name="Rectangle 27"/>
          <p:cNvSpPr>
            <a:spLocks noChangeArrowheads="1"/>
          </p:cNvSpPr>
          <p:nvPr/>
        </p:nvSpPr>
        <p:spPr bwMode="auto">
          <a:xfrm>
            <a:off x="2057400" y="4614157"/>
            <a:ext cx="10668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 defTabSz="457200" eaLnBrk="1" hangingPunct="1"/>
            <a:r>
              <a:rPr lang="en-US" sz="1800" dirty="0">
                <a:solidFill>
                  <a:srgbClr val="0000FF"/>
                </a:solidFill>
              </a:rPr>
              <a:t>GPAT</a:t>
            </a:r>
          </a:p>
        </p:txBody>
      </p:sp>
      <p:sp>
        <p:nvSpPr>
          <p:cNvPr id="78876" name="Rectangle 28"/>
          <p:cNvSpPr>
            <a:spLocks noChangeArrowheads="1"/>
          </p:cNvSpPr>
          <p:nvPr/>
        </p:nvSpPr>
        <p:spPr bwMode="auto">
          <a:xfrm>
            <a:off x="5715000" y="5410200"/>
            <a:ext cx="12192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 defTabSz="457200" eaLnBrk="1" hangingPunct="1"/>
            <a:r>
              <a:rPr lang="en-US" sz="1800"/>
              <a:t>Fatty Acid</a:t>
            </a:r>
          </a:p>
          <a:p>
            <a:pPr algn="ctr" defTabSz="457200" eaLnBrk="1" hangingPunct="1"/>
            <a:r>
              <a:rPr lang="en-US" sz="1800"/>
              <a:t>Oxidation</a:t>
            </a:r>
          </a:p>
        </p:txBody>
      </p:sp>
      <p:sp>
        <p:nvSpPr>
          <p:cNvPr id="78877" name="Line 29"/>
          <p:cNvSpPr>
            <a:spLocks noChangeShapeType="1"/>
          </p:cNvSpPr>
          <p:nvPr/>
        </p:nvSpPr>
        <p:spPr bwMode="auto">
          <a:xfrm flipH="1" flipV="1">
            <a:off x="4953000" y="4114800"/>
            <a:ext cx="1295400" cy="1295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cxnSp>
        <p:nvCxnSpPr>
          <p:cNvPr id="3" name="Straight Arrow Connector 2"/>
          <p:cNvCxnSpPr>
            <a:stCxn id="78869" idx="2"/>
          </p:cNvCxnSpPr>
          <p:nvPr/>
        </p:nvCxnSpPr>
        <p:spPr>
          <a:xfrm>
            <a:off x="4568825" y="1219200"/>
            <a:ext cx="917575" cy="533400"/>
          </a:xfrm>
          <a:prstGeom prst="straightConnector1">
            <a:avLst/>
          </a:prstGeom>
          <a:ln>
            <a:solidFill>
              <a:srgbClr val="FF66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" name="Straight Arrow Connector 4"/>
          <p:cNvCxnSpPr>
            <a:stCxn id="78870" idx="2"/>
          </p:cNvCxnSpPr>
          <p:nvPr/>
        </p:nvCxnSpPr>
        <p:spPr>
          <a:xfrm flipH="1">
            <a:off x="3273425" y="1219200"/>
            <a:ext cx="1219200" cy="533400"/>
          </a:xfrm>
          <a:prstGeom prst="straightConnector1">
            <a:avLst/>
          </a:prstGeom>
          <a:ln>
            <a:solidFill>
              <a:srgbClr val="FF66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6343522" y="2462220"/>
            <a:ext cx="0" cy="952669"/>
          </a:xfrm>
          <a:prstGeom prst="line">
            <a:avLst/>
          </a:prstGeom>
          <a:ln>
            <a:solidFill>
              <a:srgbClr val="FF66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2751667" y="2347750"/>
            <a:ext cx="0" cy="687170"/>
          </a:xfrm>
          <a:prstGeom prst="line">
            <a:avLst/>
          </a:prstGeom>
          <a:ln>
            <a:solidFill>
              <a:srgbClr val="FF66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>
            <a:off x="2590800" y="3946525"/>
            <a:ext cx="0" cy="457200"/>
          </a:xfrm>
          <a:prstGeom prst="straightConnector1">
            <a:avLst/>
          </a:prstGeom>
          <a:ln>
            <a:solidFill>
              <a:srgbClr val="FF66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2384778" y="1600200"/>
            <a:ext cx="3527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6600"/>
                </a:solidFill>
              </a:rPr>
              <a:t>Pi</a:t>
            </a:r>
            <a:endParaRPr lang="en-US" dirty="0">
              <a:solidFill>
                <a:srgbClr val="FF66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350912" y="2771259"/>
            <a:ext cx="381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6600"/>
                </a:solidFill>
              </a:rPr>
              <a:t>Pi</a:t>
            </a:r>
            <a:endParaRPr lang="en-US" dirty="0">
              <a:solidFill>
                <a:srgbClr val="FF66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350912" y="4403725"/>
            <a:ext cx="381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6600"/>
                </a:solidFill>
              </a:rPr>
              <a:t>Pi</a:t>
            </a:r>
            <a:endParaRPr lang="en-US" dirty="0">
              <a:solidFill>
                <a:srgbClr val="FF66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715000" y="1600200"/>
            <a:ext cx="4233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6600"/>
                </a:solidFill>
              </a:rPr>
              <a:t>Pi</a:t>
            </a:r>
            <a:endParaRPr lang="en-US" dirty="0">
              <a:solidFill>
                <a:srgbClr val="FF66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715000" y="3317169"/>
            <a:ext cx="4233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6600"/>
                </a:solidFill>
              </a:rPr>
              <a:t>Pi</a:t>
            </a:r>
            <a:endParaRPr lang="en-US" dirty="0">
              <a:solidFill>
                <a:srgbClr val="FF66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793672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/>
          <p:cNvSpPr/>
          <p:nvPr/>
        </p:nvSpPr>
        <p:spPr>
          <a:xfrm>
            <a:off x="214062" y="4608861"/>
            <a:ext cx="3881650" cy="1726540"/>
          </a:xfrm>
          <a:prstGeom prst="ellipse">
            <a:avLst/>
          </a:prstGeom>
          <a:solidFill>
            <a:srgbClr val="008000"/>
          </a:solidFill>
          <a:ln w="57150" cmpd="sng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 4"/>
          <p:cNvSpPr/>
          <p:nvPr/>
        </p:nvSpPr>
        <p:spPr>
          <a:xfrm flipH="1">
            <a:off x="3139571" y="4780088"/>
            <a:ext cx="145614" cy="1346075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/>
        </p:nvSpPr>
        <p:spPr>
          <a:xfrm flipH="1">
            <a:off x="2645904" y="4687340"/>
            <a:ext cx="204197" cy="1438823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 flipH="1">
            <a:off x="2214877" y="4608861"/>
            <a:ext cx="154072" cy="1626657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 flipH="1">
            <a:off x="1726763" y="4687340"/>
            <a:ext cx="191331" cy="1548177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 flipH="1">
            <a:off x="3624773" y="5051198"/>
            <a:ext cx="114167" cy="841866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 flipH="1">
            <a:off x="1327182" y="4687342"/>
            <a:ext cx="154198" cy="1548176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/>
          <p:cNvSpPr/>
          <p:nvPr/>
        </p:nvSpPr>
        <p:spPr>
          <a:xfrm flipH="1">
            <a:off x="884788" y="4780087"/>
            <a:ext cx="174156" cy="1241397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/>
          <p:cNvSpPr/>
          <p:nvPr/>
        </p:nvSpPr>
        <p:spPr>
          <a:xfrm>
            <a:off x="457200" y="5051198"/>
            <a:ext cx="142173" cy="841866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/>
          <p:cNvSpPr txBox="1"/>
          <p:nvPr/>
        </p:nvSpPr>
        <p:spPr>
          <a:xfrm>
            <a:off x="99896" y="4705841"/>
            <a:ext cx="998954" cy="646331"/>
          </a:xfrm>
          <a:prstGeom prst="rect">
            <a:avLst/>
          </a:prstGeom>
          <a:solidFill>
            <a:srgbClr val="FCD5B5"/>
          </a:solidFill>
          <a:ln>
            <a:solidFill>
              <a:srgbClr val="000000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Mito/ER contact </a:t>
            </a:r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1673160" y="4435894"/>
            <a:ext cx="1267192" cy="1200329"/>
          </a:xfrm>
          <a:prstGeom prst="rect">
            <a:avLst/>
          </a:prstGeom>
          <a:solidFill>
            <a:srgbClr val="FCD5B5"/>
          </a:solidFill>
          <a:ln>
            <a:solidFill>
              <a:srgbClr val="000000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Mito biogenesis/OXPHOS/Krebs cycle</a:t>
            </a:r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1673160" y="5893064"/>
            <a:ext cx="1391577" cy="369332"/>
          </a:xfrm>
          <a:prstGeom prst="rect">
            <a:avLst/>
          </a:prstGeom>
          <a:solidFill>
            <a:srgbClr val="FCD5B5"/>
          </a:solidFill>
          <a:ln>
            <a:solidFill>
              <a:srgbClr val="000000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/>
              <a:t>Complex I/IV</a:t>
            </a:r>
            <a:endParaRPr lang="en-US" dirty="0"/>
          </a:p>
        </p:txBody>
      </p:sp>
      <p:sp>
        <p:nvSpPr>
          <p:cNvPr id="18" name="Oval 17"/>
          <p:cNvSpPr/>
          <p:nvPr/>
        </p:nvSpPr>
        <p:spPr>
          <a:xfrm>
            <a:off x="2528834" y="2482793"/>
            <a:ext cx="850433" cy="499412"/>
          </a:xfrm>
          <a:prstGeom prst="ellipse">
            <a:avLst/>
          </a:prstGeom>
          <a:solidFill>
            <a:srgbClr val="FFFF00"/>
          </a:solidFill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AKT</a:t>
            </a:r>
            <a:endParaRPr lang="en-US" dirty="0"/>
          </a:p>
        </p:txBody>
      </p:sp>
      <p:sp>
        <p:nvSpPr>
          <p:cNvPr id="19" name="Oval 18"/>
          <p:cNvSpPr/>
          <p:nvPr/>
        </p:nvSpPr>
        <p:spPr>
          <a:xfrm>
            <a:off x="3974411" y="2540134"/>
            <a:ext cx="1141662" cy="499412"/>
          </a:xfrm>
          <a:prstGeom prst="ellipse">
            <a:avLst/>
          </a:prstGeom>
          <a:solidFill>
            <a:srgbClr val="FFFF00"/>
          </a:solidFill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000000"/>
                </a:solidFill>
              </a:rPr>
              <a:t>SREBP</a:t>
            </a:r>
            <a:endParaRPr lang="en-US" dirty="0">
              <a:solidFill>
                <a:srgbClr val="000000"/>
              </a:solidFill>
            </a:endParaRPr>
          </a:p>
        </p:txBody>
      </p:sp>
      <p:cxnSp>
        <p:nvCxnSpPr>
          <p:cNvPr id="23" name="Straight Arrow Connector 22"/>
          <p:cNvCxnSpPr/>
          <p:nvPr/>
        </p:nvCxnSpPr>
        <p:spPr>
          <a:xfrm>
            <a:off x="3379267" y="2839782"/>
            <a:ext cx="567926" cy="0"/>
          </a:xfrm>
          <a:prstGeom prst="straightConnector1">
            <a:avLst/>
          </a:prstGeom>
          <a:ln w="38100" cmpd="sng">
            <a:solidFill>
              <a:srgbClr val="FF66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4" name="Oval 23"/>
          <p:cNvSpPr/>
          <p:nvPr/>
        </p:nvSpPr>
        <p:spPr>
          <a:xfrm>
            <a:off x="3427560" y="4511881"/>
            <a:ext cx="981777" cy="542219"/>
          </a:xfrm>
          <a:prstGeom prst="ellipse">
            <a:avLst/>
          </a:prstGeom>
          <a:solidFill>
            <a:srgbClr val="FFFF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000000"/>
                </a:solidFill>
              </a:rPr>
              <a:t>PGC1alpha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25" name="Oval 24"/>
          <p:cNvSpPr/>
          <p:nvPr/>
        </p:nvSpPr>
        <p:spPr>
          <a:xfrm>
            <a:off x="4378219" y="4608861"/>
            <a:ext cx="742081" cy="445239"/>
          </a:xfrm>
          <a:prstGeom prst="ellipse">
            <a:avLst/>
          </a:prstGeom>
          <a:solidFill>
            <a:srgbClr val="FFFF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000000"/>
                </a:solidFill>
              </a:rPr>
              <a:t>YY1</a:t>
            </a:r>
            <a:endParaRPr lang="en-US" dirty="0">
              <a:solidFill>
                <a:srgbClr val="000000"/>
              </a:solidFill>
            </a:endParaRPr>
          </a:p>
        </p:txBody>
      </p:sp>
      <p:cxnSp>
        <p:nvCxnSpPr>
          <p:cNvPr id="27" name="Straight Arrow Connector 26"/>
          <p:cNvCxnSpPr/>
          <p:nvPr/>
        </p:nvCxnSpPr>
        <p:spPr>
          <a:xfrm flipH="1">
            <a:off x="3064737" y="5051198"/>
            <a:ext cx="405263" cy="99882"/>
          </a:xfrm>
          <a:prstGeom prst="straightConnector1">
            <a:avLst/>
          </a:prstGeom>
          <a:ln w="57150" cmpd="sng">
            <a:solidFill>
              <a:srgbClr val="0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8" name="Oval 27"/>
          <p:cNvSpPr/>
          <p:nvPr/>
        </p:nvSpPr>
        <p:spPr>
          <a:xfrm>
            <a:off x="7049763" y="271110"/>
            <a:ext cx="1869472" cy="1284202"/>
          </a:xfrm>
          <a:prstGeom prst="ellipse">
            <a:avLst/>
          </a:prstGeom>
          <a:solidFill>
            <a:srgbClr val="CCFFCC"/>
          </a:solidFill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rgbClr val="000000"/>
                </a:solidFill>
              </a:rPr>
              <a:t>mTORC1</a:t>
            </a:r>
            <a:endParaRPr lang="en-US" sz="2400" b="1" dirty="0">
              <a:solidFill>
                <a:srgbClr val="000000"/>
              </a:solidFill>
            </a:endParaRPr>
          </a:p>
        </p:txBody>
      </p:sp>
      <p:cxnSp>
        <p:nvCxnSpPr>
          <p:cNvPr id="30" name="Straight Arrow Connector 29"/>
          <p:cNvCxnSpPr/>
          <p:nvPr/>
        </p:nvCxnSpPr>
        <p:spPr>
          <a:xfrm flipH="1">
            <a:off x="4573784" y="1555312"/>
            <a:ext cx="2882696" cy="2953667"/>
          </a:xfrm>
          <a:prstGeom prst="straightConnector1">
            <a:avLst/>
          </a:prstGeom>
          <a:ln w="57150" cmpd="sng">
            <a:solidFill>
              <a:srgbClr val="0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1" name="Oval 30"/>
          <p:cNvSpPr/>
          <p:nvPr/>
        </p:nvSpPr>
        <p:spPr>
          <a:xfrm>
            <a:off x="5281351" y="1090349"/>
            <a:ext cx="1126228" cy="470875"/>
          </a:xfrm>
          <a:prstGeom prst="ellipse">
            <a:avLst/>
          </a:prstGeom>
          <a:solidFill>
            <a:srgbClr val="FFFF00"/>
          </a:solidFill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>
                <a:solidFill>
                  <a:srgbClr val="000000"/>
                </a:solidFill>
              </a:rPr>
              <a:t>lipin</a:t>
            </a:r>
            <a:endParaRPr lang="en-US" dirty="0">
              <a:solidFill>
                <a:srgbClr val="000000"/>
              </a:solidFill>
            </a:endParaRPr>
          </a:p>
        </p:txBody>
      </p:sp>
      <p:cxnSp>
        <p:nvCxnSpPr>
          <p:cNvPr id="37" name="Straight Connector 36"/>
          <p:cNvCxnSpPr/>
          <p:nvPr/>
        </p:nvCxnSpPr>
        <p:spPr>
          <a:xfrm flipH="1">
            <a:off x="6603804" y="945152"/>
            <a:ext cx="413852" cy="290393"/>
          </a:xfrm>
          <a:prstGeom prst="line">
            <a:avLst/>
          </a:prstGeom>
          <a:ln w="57150" cmpd="sng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/>
        </p:nvCxnSpPr>
        <p:spPr>
          <a:xfrm>
            <a:off x="6434059" y="1090349"/>
            <a:ext cx="228332" cy="307048"/>
          </a:xfrm>
          <a:prstGeom prst="line">
            <a:avLst/>
          </a:prstGeom>
          <a:ln w="57150" cmpd="sng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/>
          <p:cNvCxnSpPr/>
          <p:nvPr/>
        </p:nvCxnSpPr>
        <p:spPr>
          <a:xfrm flipH="1">
            <a:off x="4980501" y="1555312"/>
            <a:ext cx="556561" cy="834732"/>
          </a:xfrm>
          <a:prstGeom prst="line">
            <a:avLst/>
          </a:prstGeom>
          <a:ln w="57150" cmpd="sng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/>
          <p:cNvCxnSpPr/>
          <p:nvPr/>
        </p:nvCxnSpPr>
        <p:spPr>
          <a:xfrm>
            <a:off x="4816386" y="2290161"/>
            <a:ext cx="299687" cy="199765"/>
          </a:xfrm>
          <a:prstGeom prst="line">
            <a:avLst/>
          </a:prstGeom>
          <a:ln w="57150" cmpd="sng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7" name="TextBox 46"/>
          <p:cNvSpPr txBox="1"/>
          <p:nvPr/>
        </p:nvSpPr>
        <p:spPr>
          <a:xfrm>
            <a:off x="3048017" y="1172955"/>
            <a:ext cx="1047695" cy="646331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rgbClr val="000000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/>
              <a:t>Lipid</a:t>
            </a:r>
          </a:p>
          <a:p>
            <a:r>
              <a:rPr lang="en-US" dirty="0" smtClean="0"/>
              <a:t>synthesis</a:t>
            </a:r>
            <a:endParaRPr lang="en-US" dirty="0"/>
          </a:p>
        </p:txBody>
      </p:sp>
      <p:cxnSp>
        <p:nvCxnSpPr>
          <p:cNvPr id="49" name="Straight Arrow Connector 48"/>
          <p:cNvCxnSpPr/>
          <p:nvPr/>
        </p:nvCxnSpPr>
        <p:spPr>
          <a:xfrm flipH="1" flipV="1">
            <a:off x="3724671" y="1819287"/>
            <a:ext cx="498409" cy="527950"/>
          </a:xfrm>
          <a:prstGeom prst="straightConnector1">
            <a:avLst/>
          </a:prstGeom>
          <a:ln w="57150" cmpd="sng">
            <a:solidFill>
              <a:srgbClr val="0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1" name="Oval 50"/>
          <p:cNvSpPr/>
          <p:nvPr/>
        </p:nvSpPr>
        <p:spPr>
          <a:xfrm>
            <a:off x="599374" y="271110"/>
            <a:ext cx="1958002" cy="1146528"/>
          </a:xfrm>
          <a:prstGeom prst="ellipse">
            <a:avLst/>
          </a:prstGeom>
          <a:solidFill>
            <a:srgbClr val="CCFFCC"/>
          </a:solidFill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rgbClr val="000000"/>
                </a:solidFill>
              </a:rPr>
              <a:t>mTORC2</a:t>
            </a:r>
            <a:endParaRPr lang="en-US" sz="2400" b="1" dirty="0">
              <a:solidFill>
                <a:srgbClr val="000000"/>
              </a:solidFill>
            </a:endParaRPr>
          </a:p>
        </p:txBody>
      </p:sp>
      <p:cxnSp>
        <p:nvCxnSpPr>
          <p:cNvPr id="53" name="Straight Arrow Connector 52"/>
          <p:cNvCxnSpPr/>
          <p:nvPr/>
        </p:nvCxnSpPr>
        <p:spPr>
          <a:xfrm>
            <a:off x="1918094" y="1417638"/>
            <a:ext cx="753983" cy="1122496"/>
          </a:xfrm>
          <a:prstGeom prst="straightConnector1">
            <a:avLst/>
          </a:prstGeom>
          <a:ln w="38100" cmpd="sng">
            <a:solidFill>
              <a:srgbClr val="FF66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6" name="Straight Arrow Connector 55"/>
          <p:cNvCxnSpPr/>
          <p:nvPr/>
        </p:nvCxnSpPr>
        <p:spPr>
          <a:xfrm flipH="1">
            <a:off x="415243" y="1443934"/>
            <a:ext cx="710758" cy="3191223"/>
          </a:xfrm>
          <a:prstGeom prst="straightConnector1">
            <a:avLst/>
          </a:prstGeom>
          <a:ln w="38100" cmpd="sng">
            <a:solidFill>
              <a:srgbClr val="FF66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9" name="Oval 58"/>
          <p:cNvSpPr/>
          <p:nvPr/>
        </p:nvSpPr>
        <p:spPr>
          <a:xfrm>
            <a:off x="3686810" y="3157522"/>
            <a:ext cx="1147212" cy="642102"/>
          </a:xfrm>
          <a:prstGeom prst="ellipse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000000"/>
                </a:solidFill>
              </a:rPr>
              <a:t>SIRT4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0" name="TextBox 59"/>
          <p:cNvSpPr txBox="1"/>
          <p:nvPr/>
        </p:nvSpPr>
        <p:spPr>
          <a:xfrm>
            <a:off x="2285526" y="3974237"/>
            <a:ext cx="1558422" cy="369332"/>
          </a:xfrm>
          <a:prstGeom prst="rect">
            <a:avLst/>
          </a:prstGeom>
          <a:solidFill>
            <a:srgbClr val="FCD5B5"/>
          </a:solidFill>
          <a:ln>
            <a:solidFill>
              <a:srgbClr val="000000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err="1" smtClean="0"/>
              <a:t>Glutaminolysis</a:t>
            </a:r>
            <a:endParaRPr lang="en-US" dirty="0"/>
          </a:p>
        </p:txBody>
      </p:sp>
      <p:cxnSp>
        <p:nvCxnSpPr>
          <p:cNvPr id="65" name="Straight Connector 64"/>
          <p:cNvCxnSpPr/>
          <p:nvPr/>
        </p:nvCxnSpPr>
        <p:spPr>
          <a:xfrm flipH="1">
            <a:off x="4980501" y="1348031"/>
            <a:ext cx="2308959" cy="1928569"/>
          </a:xfrm>
          <a:prstGeom prst="line">
            <a:avLst/>
          </a:prstGeom>
          <a:ln w="57150" cmpd="sng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8" name="Straight Connector 67"/>
          <p:cNvCxnSpPr/>
          <p:nvPr/>
        </p:nvCxnSpPr>
        <p:spPr>
          <a:xfrm>
            <a:off x="4736020" y="3140244"/>
            <a:ext cx="328227" cy="355063"/>
          </a:xfrm>
          <a:prstGeom prst="line">
            <a:avLst/>
          </a:prstGeom>
          <a:ln w="57150" cmpd="sng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9" name="Oval 68"/>
          <p:cNvSpPr/>
          <p:nvPr/>
        </p:nvSpPr>
        <p:spPr>
          <a:xfrm>
            <a:off x="1673160" y="3039546"/>
            <a:ext cx="972744" cy="484877"/>
          </a:xfrm>
          <a:prstGeom prst="ellipse">
            <a:avLst/>
          </a:prstGeom>
          <a:solidFill>
            <a:srgbClr val="FFFF00"/>
          </a:solidFill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000000"/>
                </a:solidFill>
              </a:rPr>
              <a:t>GSK3</a:t>
            </a:r>
            <a:endParaRPr lang="en-US" dirty="0">
              <a:solidFill>
                <a:srgbClr val="000000"/>
              </a:solidFill>
            </a:endParaRPr>
          </a:p>
        </p:txBody>
      </p:sp>
      <p:cxnSp>
        <p:nvCxnSpPr>
          <p:cNvPr id="71" name="Straight Connector 70"/>
          <p:cNvCxnSpPr/>
          <p:nvPr/>
        </p:nvCxnSpPr>
        <p:spPr>
          <a:xfrm flipH="1">
            <a:off x="3528379" y="3630590"/>
            <a:ext cx="158431" cy="169034"/>
          </a:xfrm>
          <a:prstGeom prst="line">
            <a:avLst/>
          </a:prstGeom>
          <a:ln w="57150" cmpd="sng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3" name="Straight Connector 72"/>
          <p:cNvCxnSpPr/>
          <p:nvPr/>
        </p:nvCxnSpPr>
        <p:spPr>
          <a:xfrm>
            <a:off x="3379267" y="3667112"/>
            <a:ext cx="228328" cy="200620"/>
          </a:xfrm>
          <a:prstGeom prst="line">
            <a:avLst/>
          </a:prstGeom>
          <a:ln w="57150" cmpd="sng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5" name="Straight Arrow Connector 74"/>
          <p:cNvCxnSpPr>
            <a:stCxn id="18" idx="3"/>
          </p:cNvCxnSpPr>
          <p:nvPr/>
        </p:nvCxnSpPr>
        <p:spPr>
          <a:xfrm flipH="1">
            <a:off x="2388771" y="2909068"/>
            <a:ext cx="264606" cy="130478"/>
          </a:xfrm>
          <a:prstGeom prst="straightConnector1">
            <a:avLst/>
          </a:prstGeom>
          <a:ln w="38100" cmpd="sng">
            <a:solidFill>
              <a:srgbClr val="FF66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6" name="TextBox 75"/>
          <p:cNvSpPr txBox="1"/>
          <p:nvPr/>
        </p:nvSpPr>
        <p:spPr>
          <a:xfrm>
            <a:off x="659682" y="3950670"/>
            <a:ext cx="1155933" cy="369332"/>
          </a:xfrm>
          <a:prstGeom prst="rect">
            <a:avLst/>
          </a:prstGeom>
          <a:solidFill>
            <a:srgbClr val="FCD5B5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00000"/>
                </a:solidFill>
              </a:rPr>
              <a:t>Glycolysis</a:t>
            </a:r>
            <a:endParaRPr lang="en-US" dirty="0">
              <a:solidFill>
                <a:srgbClr val="000000"/>
              </a:solidFill>
            </a:endParaRPr>
          </a:p>
        </p:txBody>
      </p:sp>
      <p:cxnSp>
        <p:nvCxnSpPr>
          <p:cNvPr id="78" name="Straight Arrow Connector 77"/>
          <p:cNvCxnSpPr>
            <a:stCxn id="69" idx="3"/>
          </p:cNvCxnSpPr>
          <p:nvPr/>
        </p:nvCxnSpPr>
        <p:spPr>
          <a:xfrm flipH="1">
            <a:off x="1673160" y="3453414"/>
            <a:ext cx="142455" cy="497256"/>
          </a:xfrm>
          <a:prstGeom prst="straightConnector1">
            <a:avLst/>
          </a:prstGeom>
          <a:ln w="38100" cmpd="sng">
            <a:solidFill>
              <a:srgbClr val="FF66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2" name="Oval 81"/>
          <p:cNvSpPr/>
          <p:nvPr/>
        </p:nvSpPr>
        <p:spPr>
          <a:xfrm>
            <a:off x="6179247" y="2909069"/>
            <a:ext cx="1569786" cy="2242012"/>
          </a:xfrm>
          <a:prstGeom prst="ellipse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84" name="TextBox 83"/>
          <p:cNvSpPr txBox="1"/>
          <p:nvPr/>
        </p:nvSpPr>
        <p:spPr>
          <a:xfrm>
            <a:off x="6528880" y="4827914"/>
            <a:ext cx="1220153" cy="646331"/>
          </a:xfrm>
          <a:prstGeom prst="rect">
            <a:avLst/>
          </a:prstGeom>
          <a:solidFill>
            <a:srgbClr val="FCD5B5"/>
          </a:solidFill>
          <a:ln>
            <a:solidFill>
              <a:srgbClr val="000000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mRNA translation</a:t>
            </a:r>
            <a:endParaRPr lang="en-US" dirty="0"/>
          </a:p>
        </p:txBody>
      </p:sp>
      <p:sp>
        <p:nvSpPr>
          <p:cNvPr id="85" name="Oval 84"/>
          <p:cNvSpPr/>
          <p:nvPr/>
        </p:nvSpPr>
        <p:spPr>
          <a:xfrm>
            <a:off x="5993727" y="3039547"/>
            <a:ext cx="1056036" cy="825510"/>
          </a:xfrm>
          <a:prstGeom prst="ellipse">
            <a:avLst/>
          </a:prstGeom>
          <a:solidFill>
            <a:srgbClr val="FFFF00"/>
          </a:solidFill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000000"/>
                </a:solidFill>
              </a:rPr>
              <a:t>4E-BP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86" name="Oval 85"/>
          <p:cNvSpPr/>
          <p:nvPr/>
        </p:nvSpPr>
        <p:spPr>
          <a:xfrm>
            <a:off x="6122164" y="4089381"/>
            <a:ext cx="927599" cy="616460"/>
          </a:xfrm>
          <a:prstGeom prst="ellipse">
            <a:avLst/>
          </a:prstGeom>
          <a:solidFill>
            <a:srgbClr val="FFFF00"/>
          </a:solidFill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solidFill>
                  <a:srgbClr val="000000"/>
                </a:solidFill>
              </a:rPr>
              <a:t>eiF-4E</a:t>
            </a:r>
            <a:endParaRPr lang="en-US" sz="1400" dirty="0">
              <a:solidFill>
                <a:srgbClr val="000000"/>
              </a:solidFill>
            </a:endParaRPr>
          </a:p>
        </p:txBody>
      </p:sp>
      <p:cxnSp>
        <p:nvCxnSpPr>
          <p:cNvPr id="88" name="Straight Connector 87"/>
          <p:cNvCxnSpPr/>
          <p:nvPr/>
        </p:nvCxnSpPr>
        <p:spPr>
          <a:xfrm>
            <a:off x="6536016" y="3865057"/>
            <a:ext cx="0" cy="224324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0" name="Straight Connector 89"/>
          <p:cNvCxnSpPr/>
          <p:nvPr/>
        </p:nvCxnSpPr>
        <p:spPr>
          <a:xfrm>
            <a:off x="6407579" y="4089381"/>
            <a:ext cx="328227" cy="0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1" name="Oval 90"/>
          <p:cNvSpPr/>
          <p:nvPr/>
        </p:nvSpPr>
        <p:spPr>
          <a:xfrm>
            <a:off x="3493431" y="5409247"/>
            <a:ext cx="1255829" cy="626173"/>
          </a:xfrm>
          <a:prstGeom prst="ellipse">
            <a:avLst/>
          </a:prstGeom>
          <a:solidFill>
            <a:srgbClr val="FFFF00"/>
          </a:solidFill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000000"/>
                </a:solidFill>
              </a:rPr>
              <a:t>TFPAM</a:t>
            </a:r>
            <a:endParaRPr lang="en-US" dirty="0">
              <a:solidFill>
                <a:srgbClr val="000000"/>
              </a:solidFill>
            </a:endParaRPr>
          </a:p>
        </p:txBody>
      </p:sp>
      <p:cxnSp>
        <p:nvCxnSpPr>
          <p:cNvPr id="93" name="Straight Arrow Connector 92"/>
          <p:cNvCxnSpPr/>
          <p:nvPr/>
        </p:nvCxnSpPr>
        <p:spPr>
          <a:xfrm flipH="1">
            <a:off x="3048017" y="5051198"/>
            <a:ext cx="445414" cy="741984"/>
          </a:xfrm>
          <a:prstGeom prst="straightConnector1">
            <a:avLst/>
          </a:prstGeom>
          <a:ln w="57150" cmpd="sng">
            <a:solidFill>
              <a:srgbClr val="0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5" name="Straight Arrow Connector 94"/>
          <p:cNvCxnSpPr/>
          <p:nvPr/>
        </p:nvCxnSpPr>
        <p:spPr>
          <a:xfrm flipH="1">
            <a:off x="4652274" y="4557467"/>
            <a:ext cx="1469890" cy="851780"/>
          </a:xfrm>
          <a:prstGeom prst="straightConnector1">
            <a:avLst/>
          </a:prstGeom>
          <a:ln w="57150" cmpd="sng">
            <a:solidFill>
              <a:srgbClr val="0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7" name="Straight Arrow Connector 96"/>
          <p:cNvCxnSpPr/>
          <p:nvPr/>
        </p:nvCxnSpPr>
        <p:spPr>
          <a:xfrm flipH="1" flipV="1">
            <a:off x="2940352" y="5352172"/>
            <a:ext cx="667243" cy="201215"/>
          </a:xfrm>
          <a:prstGeom prst="straightConnector1">
            <a:avLst/>
          </a:prstGeom>
          <a:ln w="38100" cmpd="sng">
            <a:solidFill>
              <a:srgbClr val="0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9" name="Oval 98"/>
          <p:cNvSpPr/>
          <p:nvPr/>
        </p:nvSpPr>
        <p:spPr>
          <a:xfrm>
            <a:off x="6986464" y="3667112"/>
            <a:ext cx="863382" cy="683169"/>
          </a:xfrm>
          <a:prstGeom prst="ellipse">
            <a:avLst/>
          </a:prstGeom>
          <a:solidFill>
            <a:srgbClr val="FFFF00"/>
          </a:solidFill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000000"/>
                </a:solidFill>
              </a:rPr>
              <a:t>SK6</a:t>
            </a:r>
            <a:endParaRPr lang="en-US" dirty="0">
              <a:solidFill>
                <a:srgbClr val="000000"/>
              </a:solidFill>
            </a:endParaRPr>
          </a:p>
        </p:txBody>
      </p:sp>
      <p:cxnSp>
        <p:nvCxnSpPr>
          <p:cNvPr id="101" name="Straight Arrow Connector 100"/>
          <p:cNvCxnSpPr/>
          <p:nvPr/>
        </p:nvCxnSpPr>
        <p:spPr>
          <a:xfrm>
            <a:off x="7456480" y="1534175"/>
            <a:ext cx="0" cy="2011917"/>
          </a:xfrm>
          <a:prstGeom prst="straightConnector1">
            <a:avLst/>
          </a:prstGeom>
          <a:ln w="57150" cmpd="sng">
            <a:solidFill>
              <a:srgbClr val="0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3" name="Straight Arrow Connector 102"/>
          <p:cNvCxnSpPr>
            <a:stCxn id="86" idx="4"/>
          </p:cNvCxnSpPr>
          <p:nvPr/>
        </p:nvCxnSpPr>
        <p:spPr>
          <a:xfrm>
            <a:off x="6585964" y="4705841"/>
            <a:ext cx="0" cy="272272"/>
          </a:xfrm>
          <a:prstGeom prst="straightConnector1">
            <a:avLst/>
          </a:prstGeom>
          <a:ln>
            <a:solidFill>
              <a:srgbClr val="0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8" name="Straight Arrow Connector 107"/>
          <p:cNvCxnSpPr/>
          <p:nvPr/>
        </p:nvCxnSpPr>
        <p:spPr>
          <a:xfrm flipH="1">
            <a:off x="7017656" y="4388068"/>
            <a:ext cx="438824" cy="392019"/>
          </a:xfrm>
          <a:prstGeom prst="straightConnector1">
            <a:avLst/>
          </a:prstGeom>
          <a:ln w="57150" cmpd="sng">
            <a:solidFill>
              <a:srgbClr val="0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9" name="Oval 108"/>
          <p:cNvSpPr/>
          <p:nvPr/>
        </p:nvSpPr>
        <p:spPr>
          <a:xfrm>
            <a:off x="7749033" y="5366440"/>
            <a:ext cx="937767" cy="626173"/>
          </a:xfrm>
          <a:prstGeom prst="ellipse">
            <a:avLst/>
          </a:prstGeom>
          <a:solidFill>
            <a:srgbClr val="FFFF00"/>
          </a:solidFill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000000"/>
                </a:solidFill>
              </a:rPr>
              <a:t>CAD</a:t>
            </a:r>
            <a:endParaRPr lang="en-US" dirty="0">
              <a:solidFill>
                <a:srgbClr val="000000"/>
              </a:solidFill>
            </a:endParaRPr>
          </a:p>
        </p:txBody>
      </p:sp>
      <p:cxnSp>
        <p:nvCxnSpPr>
          <p:cNvPr id="111" name="Straight Arrow Connector 110"/>
          <p:cNvCxnSpPr/>
          <p:nvPr/>
        </p:nvCxnSpPr>
        <p:spPr>
          <a:xfrm>
            <a:off x="7709976" y="4343569"/>
            <a:ext cx="235468" cy="843193"/>
          </a:xfrm>
          <a:prstGeom prst="straightConnector1">
            <a:avLst/>
          </a:prstGeom>
          <a:ln w="57150" cmpd="sng">
            <a:solidFill>
              <a:srgbClr val="0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2" name="TextBox 111"/>
          <p:cNvSpPr txBox="1"/>
          <p:nvPr/>
        </p:nvSpPr>
        <p:spPr>
          <a:xfrm>
            <a:off x="5765393" y="6150735"/>
            <a:ext cx="2525928" cy="369332"/>
          </a:xfrm>
          <a:prstGeom prst="rect">
            <a:avLst/>
          </a:prstGeom>
          <a:solidFill>
            <a:srgbClr val="FCD5B5"/>
          </a:solidFill>
          <a:ln>
            <a:solidFill>
              <a:srgbClr val="000000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Nucleotide biosynthesis</a:t>
            </a:r>
            <a:endParaRPr lang="en-US" dirty="0"/>
          </a:p>
        </p:txBody>
      </p:sp>
      <p:cxnSp>
        <p:nvCxnSpPr>
          <p:cNvPr id="114" name="Straight Arrow Connector 113"/>
          <p:cNvCxnSpPr>
            <a:stCxn id="109" idx="3"/>
          </p:cNvCxnSpPr>
          <p:nvPr/>
        </p:nvCxnSpPr>
        <p:spPr>
          <a:xfrm flipH="1">
            <a:off x="7577781" y="5900912"/>
            <a:ext cx="308585" cy="361484"/>
          </a:xfrm>
          <a:prstGeom prst="straightConnector1">
            <a:avLst/>
          </a:prstGeom>
          <a:ln w="57150" cmpd="sng">
            <a:solidFill>
              <a:srgbClr val="0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5" name="Oval 114"/>
          <p:cNvSpPr/>
          <p:nvPr/>
        </p:nvSpPr>
        <p:spPr>
          <a:xfrm>
            <a:off x="5998801" y="5458949"/>
            <a:ext cx="1050962" cy="491665"/>
          </a:xfrm>
          <a:prstGeom prst="ellipse">
            <a:avLst/>
          </a:prstGeom>
          <a:solidFill>
            <a:srgbClr val="FFFF00"/>
          </a:solidFill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solidFill>
                  <a:srgbClr val="000000"/>
                </a:solidFill>
              </a:rPr>
              <a:t>PRPS2</a:t>
            </a:r>
            <a:endParaRPr lang="en-US" sz="1600" dirty="0">
              <a:solidFill>
                <a:srgbClr val="000000"/>
              </a:solidFill>
            </a:endParaRPr>
          </a:p>
        </p:txBody>
      </p:sp>
      <p:cxnSp>
        <p:nvCxnSpPr>
          <p:cNvPr id="118" name="Straight Arrow Connector 117"/>
          <p:cNvCxnSpPr>
            <a:stCxn id="115" idx="4"/>
          </p:cNvCxnSpPr>
          <p:nvPr/>
        </p:nvCxnSpPr>
        <p:spPr>
          <a:xfrm>
            <a:off x="6524282" y="5950614"/>
            <a:ext cx="31078" cy="334605"/>
          </a:xfrm>
          <a:prstGeom prst="straightConnector1">
            <a:avLst/>
          </a:prstGeom>
          <a:ln w="57150" cmpd="sng">
            <a:solidFill>
              <a:srgbClr val="0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9" name="Oval 118"/>
          <p:cNvSpPr/>
          <p:nvPr/>
        </p:nvSpPr>
        <p:spPr>
          <a:xfrm>
            <a:off x="7577781" y="1819286"/>
            <a:ext cx="1020119" cy="570758"/>
          </a:xfrm>
          <a:prstGeom prst="ellipse">
            <a:avLst/>
          </a:prstGeom>
          <a:solidFill>
            <a:srgbClr val="FFFF00"/>
          </a:solidFill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solidFill>
                  <a:srgbClr val="000000"/>
                </a:solidFill>
              </a:rPr>
              <a:t>ATG13</a:t>
            </a:r>
            <a:endParaRPr lang="en-US" sz="1400" dirty="0">
              <a:solidFill>
                <a:srgbClr val="000000"/>
              </a:solidFill>
            </a:endParaRPr>
          </a:p>
        </p:txBody>
      </p:sp>
      <p:sp>
        <p:nvSpPr>
          <p:cNvPr id="120" name="Oval 119"/>
          <p:cNvSpPr/>
          <p:nvPr/>
        </p:nvSpPr>
        <p:spPr>
          <a:xfrm>
            <a:off x="8291321" y="2839782"/>
            <a:ext cx="852679" cy="684641"/>
          </a:xfrm>
          <a:prstGeom prst="ellipse">
            <a:avLst/>
          </a:prstGeom>
          <a:solidFill>
            <a:srgbClr val="FFFF00"/>
          </a:solidFill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000000"/>
                </a:solidFill>
              </a:rPr>
              <a:t>ULK1</a:t>
            </a:r>
            <a:endParaRPr lang="en-US" dirty="0">
              <a:solidFill>
                <a:srgbClr val="000000"/>
              </a:solidFill>
            </a:endParaRPr>
          </a:p>
        </p:txBody>
      </p:sp>
      <p:cxnSp>
        <p:nvCxnSpPr>
          <p:cNvPr id="122" name="Straight Connector 121"/>
          <p:cNvCxnSpPr/>
          <p:nvPr/>
        </p:nvCxnSpPr>
        <p:spPr>
          <a:xfrm>
            <a:off x="8087841" y="1561224"/>
            <a:ext cx="0" cy="146488"/>
          </a:xfrm>
          <a:prstGeom prst="line">
            <a:avLst/>
          </a:prstGeom>
          <a:ln w="57150" cmpd="sng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4" name="Straight Connector 123"/>
          <p:cNvCxnSpPr/>
          <p:nvPr/>
        </p:nvCxnSpPr>
        <p:spPr>
          <a:xfrm>
            <a:off x="8721496" y="1227127"/>
            <a:ext cx="0" cy="1490673"/>
          </a:xfrm>
          <a:prstGeom prst="line">
            <a:avLst/>
          </a:prstGeom>
          <a:ln w="57150" cmpd="sng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6" name="Straight Connector 125"/>
          <p:cNvCxnSpPr/>
          <p:nvPr/>
        </p:nvCxnSpPr>
        <p:spPr>
          <a:xfrm flipV="1">
            <a:off x="7958478" y="1726789"/>
            <a:ext cx="203480" cy="15886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8" name="Straight Connector 127"/>
          <p:cNvCxnSpPr/>
          <p:nvPr/>
        </p:nvCxnSpPr>
        <p:spPr>
          <a:xfrm>
            <a:off x="8460257" y="2717800"/>
            <a:ext cx="426339" cy="0"/>
          </a:xfrm>
          <a:prstGeom prst="line">
            <a:avLst/>
          </a:prstGeom>
          <a:ln w="57150" cmpd="sng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9" name="TextBox 128"/>
          <p:cNvSpPr txBox="1"/>
          <p:nvPr/>
        </p:nvSpPr>
        <p:spPr>
          <a:xfrm>
            <a:off x="8005139" y="4135336"/>
            <a:ext cx="1185522" cy="369332"/>
          </a:xfrm>
          <a:prstGeom prst="rect">
            <a:avLst/>
          </a:prstGeom>
          <a:solidFill>
            <a:srgbClr val="FCD5B5"/>
          </a:solidFill>
          <a:ln>
            <a:solidFill>
              <a:srgbClr val="000000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00000"/>
                </a:solidFill>
              </a:rPr>
              <a:t>autophagy</a:t>
            </a:r>
            <a:endParaRPr lang="en-US" dirty="0">
              <a:solidFill>
                <a:srgbClr val="000000"/>
              </a:solidFill>
            </a:endParaRPr>
          </a:p>
        </p:txBody>
      </p:sp>
      <p:cxnSp>
        <p:nvCxnSpPr>
          <p:cNvPr id="131" name="Straight Arrow Connector 130"/>
          <p:cNvCxnSpPr>
            <a:stCxn id="119" idx="4"/>
          </p:cNvCxnSpPr>
          <p:nvPr/>
        </p:nvCxnSpPr>
        <p:spPr>
          <a:xfrm>
            <a:off x="8087841" y="2390044"/>
            <a:ext cx="319559" cy="1745292"/>
          </a:xfrm>
          <a:prstGeom prst="straightConnector1">
            <a:avLst/>
          </a:prstGeom>
          <a:ln w="38100" cmpd="sng">
            <a:solidFill>
              <a:srgbClr val="0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3" name="Straight Arrow Connector 132"/>
          <p:cNvCxnSpPr>
            <a:stCxn id="120" idx="4"/>
            <a:endCxn id="129" idx="0"/>
          </p:cNvCxnSpPr>
          <p:nvPr/>
        </p:nvCxnSpPr>
        <p:spPr>
          <a:xfrm flipH="1">
            <a:off x="8597900" y="3524423"/>
            <a:ext cx="119761" cy="610913"/>
          </a:xfrm>
          <a:prstGeom prst="straightConnector1">
            <a:avLst/>
          </a:prstGeom>
          <a:ln w="38100" cmpd="sng">
            <a:solidFill>
              <a:srgbClr val="0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TextBox 2"/>
          <p:cNvSpPr txBox="1"/>
          <p:nvPr/>
        </p:nvSpPr>
        <p:spPr>
          <a:xfrm>
            <a:off x="2850101" y="271110"/>
            <a:ext cx="419966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 smtClean="0">
                <a:solidFill>
                  <a:srgbClr val="FF6600"/>
                </a:solidFill>
              </a:rPr>
              <a:t>mTOR</a:t>
            </a:r>
            <a:r>
              <a:rPr lang="en-US" sz="2800" b="1" dirty="0" smtClean="0">
                <a:solidFill>
                  <a:srgbClr val="FF6600"/>
                </a:solidFill>
              </a:rPr>
              <a:t>: the master switch.</a:t>
            </a:r>
            <a:endParaRPr lang="en-US" sz="2800" b="1" dirty="0">
              <a:solidFill>
                <a:srgbClr val="FF66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223971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/>
          <p:nvPr/>
        </p:nvCxnSpPr>
        <p:spPr>
          <a:xfrm flipV="1">
            <a:off x="2446420" y="1329855"/>
            <a:ext cx="5465707" cy="1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>
            <a:off x="2700554" y="2533467"/>
            <a:ext cx="0" cy="322690"/>
          </a:xfrm>
          <a:prstGeom prst="straightConnector1">
            <a:avLst/>
          </a:prstGeom>
          <a:ln w="76200" cmpd="sng">
            <a:solidFill>
              <a:schemeClr val="accent6">
                <a:lumMod val="50000"/>
              </a:schemeClr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>
            <a:off x="2754260" y="3866878"/>
            <a:ext cx="0" cy="299647"/>
          </a:xfrm>
          <a:prstGeom prst="straightConnector1">
            <a:avLst/>
          </a:prstGeom>
          <a:ln w="76200" cmpd="sng">
            <a:solidFill>
              <a:srgbClr val="984807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>
            <a:off x="2754260" y="4177167"/>
            <a:ext cx="0" cy="299647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" name="Rectangle 15"/>
          <p:cNvSpPr/>
          <p:nvPr/>
        </p:nvSpPr>
        <p:spPr>
          <a:xfrm>
            <a:off x="1698121" y="4195849"/>
            <a:ext cx="2026450" cy="970286"/>
          </a:xfrm>
          <a:prstGeom prst="rect">
            <a:avLst/>
          </a:prstGeom>
          <a:solidFill>
            <a:srgbClr val="FFFF00"/>
          </a:solidFill>
          <a:ln w="57150" cmpd="sng"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b="1" dirty="0" smtClean="0">
              <a:solidFill>
                <a:srgbClr val="000000"/>
              </a:solidFill>
            </a:endParaRPr>
          </a:p>
          <a:p>
            <a:pPr algn="ctr"/>
            <a:r>
              <a:rPr lang="en-US" sz="3200" b="1" dirty="0" smtClean="0">
                <a:solidFill>
                  <a:srgbClr val="000000"/>
                </a:solidFill>
              </a:rPr>
              <a:t>P38MAPK</a:t>
            </a:r>
          </a:p>
          <a:p>
            <a:pPr algn="ctr"/>
            <a:r>
              <a:rPr lang="en-US" sz="2000" b="1" dirty="0" smtClean="0">
                <a:solidFill>
                  <a:srgbClr val="000000"/>
                </a:solidFill>
              </a:rPr>
              <a:t>active</a:t>
            </a:r>
          </a:p>
          <a:p>
            <a:pPr algn="ctr"/>
            <a:endParaRPr lang="en-US" sz="3200" b="1" dirty="0">
              <a:solidFill>
                <a:srgbClr val="000000"/>
              </a:solidFill>
            </a:endParaRPr>
          </a:p>
        </p:txBody>
      </p:sp>
      <p:cxnSp>
        <p:nvCxnSpPr>
          <p:cNvPr id="18" name="Straight Arrow Connector 17"/>
          <p:cNvCxnSpPr/>
          <p:nvPr/>
        </p:nvCxnSpPr>
        <p:spPr>
          <a:xfrm flipH="1">
            <a:off x="2032568" y="5816447"/>
            <a:ext cx="413852" cy="299647"/>
          </a:xfrm>
          <a:prstGeom prst="straightConnector1">
            <a:avLst/>
          </a:prstGeom>
          <a:ln w="76200" cmpd="sng">
            <a:solidFill>
              <a:srgbClr val="984807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9" name="Rectangle 18"/>
          <p:cNvSpPr/>
          <p:nvPr/>
        </p:nvSpPr>
        <p:spPr>
          <a:xfrm>
            <a:off x="2547997" y="5772261"/>
            <a:ext cx="910966" cy="544106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solidFill>
                  <a:srgbClr val="000000"/>
                </a:solidFill>
              </a:rPr>
              <a:t>CHOP</a:t>
            </a:r>
            <a:endParaRPr lang="en-US" sz="2000" b="1" dirty="0">
              <a:solidFill>
                <a:srgbClr val="000000"/>
              </a:solidFill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87172" y="5035825"/>
            <a:ext cx="799163" cy="425742"/>
          </a:xfrm>
          <a:prstGeom prst="rect">
            <a:avLst/>
          </a:prstGeom>
          <a:noFill/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solidFill>
                  <a:srgbClr val="000000"/>
                </a:solidFill>
              </a:rPr>
              <a:t>ATF2</a:t>
            </a:r>
            <a:endParaRPr lang="en-US" sz="2000" b="1" dirty="0">
              <a:solidFill>
                <a:srgbClr val="000000"/>
              </a:solidFill>
            </a:endParaRPr>
          </a:p>
        </p:txBody>
      </p:sp>
      <p:cxnSp>
        <p:nvCxnSpPr>
          <p:cNvPr id="24" name="Straight Arrow Connector 23"/>
          <p:cNvCxnSpPr/>
          <p:nvPr/>
        </p:nvCxnSpPr>
        <p:spPr>
          <a:xfrm>
            <a:off x="3199445" y="5130313"/>
            <a:ext cx="0" cy="539137"/>
          </a:xfrm>
          <a:prstGeom prst="straightConnector1">
            <a:avLst/>
          </a:prstGeom>
          <a:ln w="76200" cmpd="sng">
            <a:solidFill>
              <a:srgbClr val="984807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8" name="Rectangle 27"/>
          <p:cNvSpPr/>
          <p:nvPr/>
        </p:nvSpPr>
        <p:spPr>
          <a:xfrm>
            <a:off x="3973459" y="3153676"/>
            <a:ext cx="2216120" cy="1090363"/>
          </a:xfrm>
          <a:prstGeom prst="rect">
            <a:avLst/>
          </a:prstGeom>
          <a:solidFill>
            <a:srgbClr val="FFFF00"/>
          </a:solidFill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rgbClr val="000000"/>
                </a:solidFill>
              </a:rPr>
              <a:t>ERK1/ERK2</a:t>
            </a:r>
          </a:p>
          <a:p>
            <a:pPr algn="ctr"/>
            <a:r>
              <a:rPr lang="en-US" sz="2400" b="1" dirty="0" smtClean="0">
                <a:solidFill>
                  <a:srgbClr val="000000"/>
                </a:solidFill>
              </a:rPr>
              <a:t>(P42/44MAPK)</a:t>
            </a:r>
          </a:p>
          <a:p>
            <a:pPr algn="ctr"/>
            <a:r>
              <a:rPr lang="en-US" sz="2000" b="1" dirty="0" smtClean="0">
                <a:solidFill>
                  <a:srgbClr val="000000"/>
                </a:solidFill>
              </a:rPr>
              <a:t>active</a:t>
            </a:r>
            <a:endParaRPr lang="en-US" sz="2000" b="1" dirty="0">
              <a:solidFill>
                <a:srgbClr val="000000"/>
              </a:solidFill>
            </a:endParaRPr>
          </a:p>
        </p:txBody>
      </p:sp>
      <p:cxnSp>
        <p:nvCxnSpPr>
          <p:cNvPr id="30" name="Straight Arrow Connector 29"/>
          <p:cNvCxnSpPr/>
          <p:nvPr/>
        </p:nvCxnSpPr>
        <p:spPr>
          <a:xfrm>
            <a:off x="5625569" y="4336430"/>
            <a:ext cx="756126" cy="750222"/>
          </a:xfrm>
          <a:prstGeom prst="straightConnector1">
            <a:avLst/>
          </a:prstGeom>
          <a:ln w="57150" cmpd="sng">
            <a:solidFill>
              <a:srgbClr val="FAC09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2" name="Rectangle 31"/>
          <p:cNvSpPr/>
          <p:nvPr/>
        </p:nvSpPr>
        <p:spPr>
          <a:xfrm>
            <a:off x="1912284" y="2868053"/>
            <a:ext cx="1741035" cy="870404"/>
          </a:xfrm>
          <a:prstGeom prst="rect">
            <a:avLst/>
          </a:prstGeom>
          <a:solidFill>
            <a:srgbClr val="FFFF00"/>
          </a:solidFill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chemeClr val="tx1"/>
                </a:solidFill>
              </a:rPr>
              <a:t>ASK1</a:t>
            </a:r>
          </a:p>
          <a:p>
            <a:pPr algn="ctr"/>
            <a:r>
              <a:rPr lang="en-US" sz="2000" b="1" dirty="0" smtClean="0">
                <a:solidFill>
                  <a:schemeClr val="tx1"/>
                </a:solidFill>
              </a:rPr>
              <a:t>inactive</a:t>
            </a:r>
            <a:endParaRPr lang="en-US" sz="2000" b="1" dirty="0">
              <a:solidFill>
                <a:schemeClr val="tx1"/>
              </a:solidFill>
            </a:endParaRPr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6189579" y="3404282"/>
            <a:ext cx="377528" cy="254916"/>
          </a:xfrm>
          <a:prstGeom prst="line">
            <a:avLst/>
          </a:prstGeom>
          <a:ln w="57150" cmpd="sng">
            <a:solidFill>
              <a:srgbClr val="FAC09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>
            <a:off x="7320991" y="2107950"/>
            <a:ext cx="20665" cy="585373"/>
          </a:xfrm>
          <a:prstGeom prst="straightConnector1">
            <a:avLst/>
          </a:prstGeom>
          <a:ln w="57150" cmpd="sng">
            <a:solidFill>
              <a:srgbClr val="FAC09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6" name="Rectangle 25"/>
          <p:cNvSpPr/>
          <p:nvPr/>
        </p:nvSpPr>
        <p:spPr>
          <a:xfrm>
            <a:off x="6738684" y="2638856"/>
            <a:ext cx="1205943" cy="817571"/>
          </a:xfrm>
          <a:prstGeom prst="rect">
            <a:avLst/>
          </a:prstGeom>
          <a:solidFill>
            <a:srgbClr val="FFFF00"/>
          </a:solidFill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rgbClr val="000000"/>
                </a:solidFill>
              </a:rPr>
              <a:t>AKT</a:t>
            </a:r>
          </a:p>
          <a:p>
            <a:pPr algn="ctr"/>
            <a:r>
              <a:rPr lang="en-US" sz="1600" b="1" dirty="0" smtClean="0">
                <a:solidFill>
                  <a:srgbClr val="000000"/>
                </a:solidFill>
              </a:rPr>
              <a:t>active</a:t>
            </a:r>
            <a:endParaRPr lang="en-US" sz="1600" b="1" dirty="0">
              <a:solidFill>
                <a:srgbClr val="00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95755" y="5960669"/>
            <a:ext cx="1939945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/>
              <a:t>apoptosis</a:t>
            </a:r>
            <a:endParaRPr lang="en-US" sz="3200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5335896" y="5400011"/>
            <a:ext cx="20057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autophagy</a:t>
            </a:r>
            <a:endParaRPr lang="en-US" sz="2800" b="1" dirty="0"/>
          </a:p>
        </p:txBody>
      </p:sp>
      <p:sp>
        <p:nvSpPr>
          <p:cNvPr id="13" name="Rectangle 12"/>
          <p:cNvSpPr/>
          <p:nvPr/>
        </p:nvSpPr>
        <p:spPr>
          <a:xfrm>
            <a:off x="4589930" y="1421710"/>
            <a:ext cx="1035639" cy="45754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rgbClr val="000000"/>
                </a:solidFill>
              </a:rPr>
              <a:t>RAS</a:t>
            </a:r>
            <a:endParaRPr lang="en-US" b="1" dirty="0">
              <a:solidFill>
                <a:srgbClr val="000000"/>
              </a:solidFill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4589930" y="2253249"/>
            <a:ext cx="1035639" cy="440074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rgbClr val="000000"/>
                </a:solidFill>
              </a:rPr>
              <a:t>RAF</a:t>
            </a:r>
            <a:endParaRPr lang="en-US" b="1" dirty="0">
              <a:solidFill>
                <a:srgbClr val="000000"/>
              </a:solidFill>
            </a:endParaRPr>
          </a:p>
        </p:txBody>
      </p:sp>
      <p:cxnSp>
        <p:nvCxnSpPr>
          <p:cNvPr id="34" name="Straight Arrow Connector 33"/>
          <p:cNvCxnSpPr/>
          <p:nvPr/>
        </p:nvCxnSpPr>
        <p:spPr>
          <a:xfrm>
            <a:off x="5192927" y="2801711"/>
            <a:ext cx="0" cy="340850"/>
          </a:xfrm>
          <a:prstGeom prst="straightConnector1">
            <a:avLst/>
          </a:prstGeom>
          <a:ln w="57150" cmpd="sng">
            <a:solidFill>
              <a:srgbClr val="FAC09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7" name="Straight Arrow Connector 36"/>
          <p:cNvCxnSpPr/>
          <p:nvPr/>
        </p:nvCxnSpPr>
        <p:spPr>
          <a:xfrm>
            <a:off x="5192927" y="1996867"/>
            <a:ext cx="0" cy="215208"/>
          </a:xfrm>
          <a:prstGeom prst="straightConnector1">
            <a:avLst/>
          </a:prstGeom>
          <a:ln w="57150" cmpd="sng">
            <a:solidFill>
              <a:schemeClr val="accent6">
                <a:lumMod val="60000"/>
                <a:lumOff val="40000"/>
              </a:schemeClr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7" name="Oval 26"/>
          <p:cNvSpPr/>
          <p:nvPr/>
        </p:nvSpPr>
        <p:spPr>
          <a:xfrm>
            <a:off x="1353472" y="1874816"/>
            <a:ext cx="1400788" cy="658652"/>
          </a:xfrm>
          <a:prstGeom prst="ellipse">
            <a:avLst/>
          </a:prstGeom>
          <a:solidFill>
            <a:srgbClr val="FFFFFF"/>
          </a:solidFill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rgbClr val="000000"/>
                </a:solidFill>
              </a:rPr>
              <a:t>TRX</a:t>
            </a:r>
            <a:endParaRPr lang="en-US" b="1" dirty="0">
              <a:solidFill>
                <a:srgbClr val="000000"/>
              </a:solidFill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2935123" y="1397207"/>
            <a:ext cx="834772" cy="630764"/>
          </a:xfrm>
          <a:prstGeom prst="rect">
            <a:avLst/>
          </a:prstGeom>
          <a:solidFill>
            <a:srgbClr val="FFFFFF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rgbClr val="000000"/>
                </a:solidFill>
              </a:rPr>
              <a:t>TRAFs</a:t>
            </a:r>
            <a:endParaRPr lang="en-US" b="1" dirty="0">
              <a:solidFill>
                <a:srgbClr val="000000"/>
              </a:solidFill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371703" y="1328425"/>
            <a:ext cx="141280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FF6600"/>
                </a:solidFill>
              </a:rPr>
              <a:t>Ox Stress</a:t>
            </a:r>
            <a:endParaRPr lang="en-US" sz="2400" b="1" dirty="0">
              <a:solidFill>
                <a:srgbClr val="FF6600"/>
              </a:solidFill>
            </a:endParaRPr>
          </a:p>
        </p:txBody>
      </p:sp>
      <p:cxnSp>
        <p:nvCxnSpPr>
          <p:cNvPr id="35" name="Straight Arrow Connector 34"/>
          <p:cNvCxnSpPr/>
          <p:nvPr/>
        </p:nvCxnSpPr>
        <p:spPr>
          <a:xfrm>
            <a:off x="998075" y="1650559"/>
            <a:ext cx="433333" cy="457391"/>
          </a:xfrm>
          <a:prstGeom prst="straightConnector1">
            <a:avLst/>
          </a:prstGeom>
          <a:ln>
            <a:solidFill>
              <a:srgbClr val="FF66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/>
          <p:cNvCxnSpPr/>
          <p:nvPr/>
        </p:nvCxnSpPr>
        <p:spPr>
          <a:xfrm>
            <a:off x="3713779" y="4768197"/>
            <a:ext cx="385281" cy="0"/>
          </a:xfrm>
          <a:prstGeom prst="straightConnector1">
            <a:avLst/>
          </a:prstGeom>
          <a:ln w="76200" cmpd="sng">
            <a:solidFill>
              <a:srgbClr val="984807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9" name="Rectangle 38"/>
          <p:cNvSpPr/>
          <p:nvPr/>
        </p:nvSpPr>
        <p:spPr>
          <a:xfrm>
            <a:off x="4131764" y="4524249"/>
            <a:ext cx="850900" cy="562403"/>
          </a:xfrm>
          <a:prstGeom prst="rect">
            <a:avLst/>
          </a:prstGeom>
          <a:solidFill>
            <a:srgbClr val="FFFFFF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chemeClr val="tx2"/>
                </a:solidFill>
              </a:rPr>
              <a:t>p53</a:t>
            </a:r>
            <a:endParaRPr lang="en-US" sz="2400" b="1" dirty="0">
              <a:solidFill>
                <a:schemeClr val="tx2"/>
              </a:solidFill>
            </a:endParaRPr>
          </a:p>
        </p:txBody>
      </p:sp>
      <p:sp>
        <p:nvSpPr>
          <p:cNvPr id="33" name="Oval 32"/>
          <p:cNvSpPr/>
          <p:nvPr/>
        </p:nvSpPr>
        <p:spPr>
          <a:xfrm>
            <a:off x="1798477" y="3723509"/>
            <a:ext cx="534137" cy="518103"/>
          </a:xfrm>
          <a:prstGeom prst="ellipse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/>
              <a:t>P</a:t>
            </a:r>
            <a:endParaRPr lang="en-US" b="1" dirty="0"/>
          </a:p>
        </p:txBody>
      </p:sp>
      <p:sp>
        <p:nvSpPr>
          <p:cNvPr id="41" name="Oval 40"/>
          <p:cNvSpPr/>
          <p:nvPr/>
        </p:nvSpPr>
        <p:spPr>
          <a:xfrm>
            <a:off x="5787942" y="2880839"/>
            <a:ext cx="583754" cy="523443"/>
          </a:xfrm>
          <a:prstGeom prst="ellipse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P</a:t>
            </a:r>
            <a:endParaRPr lang="en-US" dirty="0"/>
          </a:p>
        </p:txBody>
      </p:sp>
      <p:sp>
        <p:nvSpPr>
          <p:cNvPr id="42" name="Oval 41"/>
          <p:cNvSpPr/>
          <p:nvPr/>
        </p:nvSpPr>
        <p:spPr>
          <a:xfrm>
            <a:off x="3172726" y="2533467"/>
            <a:ext cx="597169" cy="554623"/>
          </a:xfrm>
          <a:prstGeom prst="ellipse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/>
              <a:t>P</a:t>
            </a:r>
            <a:endParaRPr lang="en-US" b="1" dirty="0"/>
          </a:p>
        </p:txBody>
      </p:sp>
      <p:sp>
        <p:nvSpPr>
          <p:cNvPr id="43" name="Diamond 42"/>
          <p:cNvSpPr/>
          <p:nvPr/>
        </p:nvSpPr>
        <p:spPr>
          <a:xfrm>
            <a:off x="1451332" y="2641451"/>
            <a:ext cx="667144" cy="508965"/>
          </a:xfrm>
          <a:prstGeom prst="diamond">
            <a:avLst/>
          </a:prstGeom>
          <a:solidFill>
            <a:schemeClr val="tx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bg1"/>
                </a:solidFill>
              </a:rPr>
              <a:t>U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45" name="Rectangle 44"/>
          <p:cNvSpPr/>
          <p:nvPr/>
        </p:nvSpPr>
        <p:spPr>
          <a:xfrm>
            <a:off x="78245" y="2798099"/>
            <a:ext cx="935694" cy="756467"/>
          </a:xfrm>
          <a:prstGeom prst="rect">
            <a:avLst/>
          </a:prstGeom>
          <a:solidFill>
            <a:schemeClr val="bg1"/>
          </a:solidFill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tx1"/>
                </a:solidFill>
              </a:rPr>
              <a:t>JNK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46" name="Rectangle 45"/>
          <p:cNvSpPr/>
          <p:nvPr/>
        </p:nvSpPr>
        <p:spPr>
          <a:xfrm>
            <a:off x="333221" y="4032374"/>
            <a:ext cx="1098187" cy="608112"/>
          </a:xfrm>
          <a:prstGeom prst="rect">
            <a:avLst/>
          </a:prstGeom>
          <a:solidFill>
            <a:srgbClr val="FFFF00"/>
          </a:solidFill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chemeClr val="tx1"/>
                </a:solidFill>
              </a:rPr>
              <a:t>C-Jun</a:t>
            </a:r>
          </a:p>
          <a:p>
            <a:pPr algn="ctr"/>
            <a:r>
              <a:rPr lang="en-US" b="1" dirty="0" smtClean="0">
                <a:solidFill>
                  <a:schemeClr val="tx1"/>
                </a:solidFill>
              </a:rPr>
              <a:t>active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47" name="Oval 46"/>
          <p:cNvSpPr/>
          <p:nvPr/>
        </p:nvSpPr>
        <p:spPr>
          <a:xfrm>
            <a:off x="78245" y="3780194"/>
            <a:ext cx="408509" cy="400377"/>
          </a:xfrm>
          <a:prstGeom prst="ellipse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bg1"/>
                </a:solidFill>
              </a:rPr>
              <a:t>P</a:t>
            </a:r>
            <a:endParaRPr lang="en-US" dirty="0">
              <a:solidFill>
                <a:schemeClr val="bg1"/>
              </a:solidFill>
            </a:endParaRPr>
          </a:p>
        </p:txBody>
      </p:sp>
      <p:cxnSp>
        <p:nvCxnSpPr>
          <p:cNvPr id="49" name="Straight Arrow Connector 48"/>
          <p:cNvCxnSpPr/>
          <p:nvPr/>
        </p:nvCxnSpPr>
        <p:spPr>
          <a:xfrm>
            <a:off x="371703" y="1328425"/>
            <a:ext cx="0" cy="1319591"/>
          </a:xfrm>
          <a:prstGeom prst="straightConnector1">
            <a:avLst/>
          </a:prstGeom>
          <a:ln>
            <a:solidFill>
              <a:srgbClr val="0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1" name="Straight Arrow Connector 50"/>
          <p:cNvCxnSpPr/>
          <p:nvPr/>
        </p:nvCxnSpPr>
        <p:spPr>
          <a:xfrm flipH="1">
            <a:off x="513777" y="4683083"/>
            <a:ext cx="1" cy="271254"/>
          </a:xfrm>
          <a:prstGeom prst="straightConnector1">
            <a:avLst/>
          </a:prstGeom>
          <a:ln w="76200" cmpd="sng">
            <a:solidFill>
              <a:srgbClr val="984807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9" name="Straight Connector 58"/>
          <p:cNvCxnSpPr/>
          <p:nvPr/>
        </p:nvCxnSpPr>
        <p:spPr>
          <a:xfrm>
            <a:off x="371703" y="1328425"/>
            <a:ext cx="1540580" cy="0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6" name="Straight Arrow Connector 65"/>
          <p:cNvCxnSpPr/>
          <p:nvPr/>
        </p:nvCxnSpPr>
        <p:spPr>
          <a:xfrm>
            <a:off x="457200" y="3589168"/>
            <a:ext cx="0" cy="277710"/>
          </a:xfrm>
          <a:prstGeom prst="straightConnector1">
            <a:avLst/>
          </a:prstGeom>
          <a:ln w="76200" cmpd="sng">
            <a:solidFill>
              <a:srgbClr val="984807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3" name="Straight Arrow Connector 52"/>
          <p:cNvCxnSpPr/>
          <p:nvPr/>
        </p:nvCxnSpPr>
        <p:spPr>
          <a:xfrm>
            <a:off x="1369648" y="4768197"/>
            <a:ext cx="0" cy="1155034"/>
          </a:xfrm>
          <a:prstGeom prst="straightConnector1">
            <a:avLst/>
          </a:prstGeom>
          <a:ln w="76200" cmpd="sng">
            <a:solidFill>
              <a:srgbClr val="984807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5" name="Rectangle 54"/>
          <p:cNvSpPr/>
          <p:nvPr/>
        </p:nvSpPr>
        <p:spPr>
          <a:xfrm>
            <a:off x="289196" y="5458742"/>
            <a:ext cx="751244" cy="421416"/>
          </a:xfrm>
          <a:prstGeom prst="rect">
            <a:avLst/>
          </a:prstGeom>
          <a:solidFill>
            <a:srgbClr val="FFFFFF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rgbClr val="000000"/>
                </a:solidFill>
              </a:rPr>
              <a:t>CHOP</a:t>
            </a:r>
            <a:endParaRPr lang="en-US" b="1" dirty="0">
              <a:solidFill>
                <a:srgbClr val="000000"/>
              </a:solidFill>
            </a:endParaRPr>
          </a:p>
        </p:txBody>
      </p:sp>
      <p:cxnSp>
        <p:nvCxnSpPr>
          <p:cNvPr id="58" name="Straight Arrow Connector 57"/>
          <p:cNvCxnSpPr/>
          <p:nvPr/>
        </p:nvCxnSpPr>
        <p:spPr>
          <a:xfrm>
            <a:off x="886335" y="5906755"/>
            <a:ext cx="0" cy="331581"/>
          </a:xfrm>
          <a:prstGeom prst="straightConnector1">
            <a:avLst/>
          </a:prstGeom>
          <a:ln w="76200" cmpd="sng">
            <a:solidFill>
              <a:srgbClr val="984807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1" name="Oval 20"/>
          <p:cNvSpPr/>
          <p:nvPr/>
        </p:nvSpPr>
        <p:spPr>
          <a:xfrm>
            <a:off x="6290615" y="2212075"/>
            <a:ext cx="570472" cy="517807"/>
          </a:xfrm>
          <a:prstGeom prst="ellipse">
            <a:avLst/>
          </a:prstGeom>
          <a:solidFill>
            <a:srgbClr val="FF66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bg1"/>
                </a:solidFill>
              </a:rPr>
              <a:t>P</a:t>
            </a:r>
            <a:endParaRPr lang="en-US" dirty="0">
              <a:solidFill>
                <a:schemeClr val="bg1"/>
              </a:solidFill>
            </a:endParaRPr>
          </a:p>
        </p:txBody>
      </p:sp>
      <p:cxnSp>
        <p:nvCxnSpPr>
          <p:cNvPr id="54" name="Straight Connector 53"/>
          <p:cNvCxnSpPr/>
          <p:nvPr/>
        </p:nvCxnSpPr>
        <p:spPr>
          <a:xfrm>
            <a:off x="6454470" y="3280480"/>
            <a:ext cx="284214" cy="308688"/>
          </a:xfrm>
          <a:prstGeom prst="line">
            <a:avLst/>
          </a:prstGeom>
          <a:ln w="38100" cmpd="sng">
            <a:solidFill>
              <a:srgbClr val="FCD5B5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0" name="Straight Arrow Connector 59"/>
          <p:cNvCxnSpPr/>
          <p:nvPr/>
        </p:nvCxnSpPr>
        <p:spPr>
          <a:xfrm>
            <a:off x="7341656" y="3554566"/>
            <a:ext cx="0" cy="520405"/>
          </a:xfrm>
          <a:prstGeom prst="straightConnector1">
            <a:avLst/>
          </a:prstGeom>
          <a:ln w="38100" cmpd="sng">
            <a:solidFill>
              <a:srgbClr val="FCD5B5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2" name="Rectangle 61"/>
          <p:cNvSpPr/>
          <p:nvPr/>
        </p:nvSpPr>
        <p:spPr>
          <a:xfrm>
            <a:off x="6861087" y="4074971"/>
            <a:ext cx="1270355" cy="960854"/>
          </a:xfrm>
          <a:prstGeom prst="rect">
            <a:avLst/>
          </a:prstGeom>
          <a:solidFill>
            <a:srgbClr val="FFFFFF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err="1" smtClean="0">
                <a:solidFill>
                  <a:schemeClr val="tx1"/>
                </a:solidFill>
              </a:rPr>
              <a:t>mTOR</a:t>
            </a:r>
            <a:endParaRPr lang="en-US" sz="3200" b="1" dirty="0">
              <a:solidFill>
                <a:schemeClr val="tx1"/>
              </a:solidFill>
            </a:endParaRPr>
          </a:p>
        </p:txBody>
      </p:sp>
      <p:sp>
        <p:nvSpPr>
          <p:cNvPr id="64" name="Rectangle 63"/>
          <p:cNvSpPr/>
          <p:nvPr/>
        </p:nvSpPr>
        <p:spPr>
          <a:xfrm>
            <a:off x="6782993" y="1421710"/>
            <a:ext cx="1161634" cy="618906"/>
          </a:xfrm>
          <a:prstGeom prst="rect">
            <a:avLst/>
          </a:prstGeom>
          <a:solidFill>
            <a:schemeClr val="bg1"/>
          </a:solidFill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rgbClr val="000000"/>
                </a:solidFill>
              </a:rPr>
              <a:t>PI3K</a:t>
            </a:r>
            <a:endParaRPr lang="en-US" sz="2400" b="1" dirty="0">
              <a:solidFill>
                <a:srgbClr val="000000"/>
              </a:solidFill>
            </a:endParaRPr>
          </a:p>
        </p:txBody>
      </p:sp>
      <p:cxnSp>
        <p:nvCxnSpPr>
          <p:cNvPr id="67" name="Straight Arrow Connector 66"/>
          <p:cNvCxnSpPr/>
          <p:nvPr/>
        </p:nvCxnSpPr>
        <p:spPr>
          <a:xfrm flipH="1">
            <a:off x="6861087" y="5166135"/>
            <a:ext cx="341047" cy="233876"/>
          </a:xfrm>
          <a:prstGeom prst="straightConnector1">
            <a:avLst/>
          </a:prstGeom>
          <a:ln w="57150" cmpd="sng">
            <a:solidFill>
              <a:schemeClr val="accent6">
                <a:lumMod val="40000"/>
                <a:lumOff val="60000"/>
              </a:schemeClr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 flipH="1">
            <a:off x="6189579" y="1790090"/>
            <a:ext cx="377528" cy="0"/>
          </a:xfrm>
          <a:prstGeom prst="straightConnector1">
            <a:avLst/>
          </a:prstGeom>
          <a:ln w="57150" cmpd="sng">
            <a:solidFill>
              <a:srgbClr val="FCD5B5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 flipH="1">
            <a:off x="1169168" y="3345512"/>
            <a:ext cx="743115" cy="0"/>
          </a:xfrm>
          <a:prstGeom prst="straightConnector1">
            <a:avLst/>
          </a:prstGeom>
          <a:ln w="57150" cmpd="sng">
            <a:solidFill>
              <a:srgbClr val="8D2217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8" name="TextBox 37"/>
          <p:cNvSpPr txBox="1"/>
          <p:nvPr/>
        </p:nvSpPr>
        <p:spPr>
          <a:xfrm>
            <a:off x="10770745" y="1253657"/>
            <a:ext cx="184666" cy="369332"/>
          </a:xfrm>
          <a:prstGeom prst="rect">
            <a:avLst/>
          </a:prstGeom>
          <a:noFill/>
          <a:ln>
            <a:solidFill>
              <a:srgbClr val="8D2217"/>
            </a:solidFill>
          </a:ln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162910" y="374318"/>
            <a:ext cx="898109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STRESS SIGNALING AS EXEMPLIFIED BY OXIDATIVE STRESS.</a:t>
            </a:r>
            <a:endParaRPr 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50310117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1330</TotalTime>
  <Words>1065</Words>
  <Application>Microsoft Macintosh PowerPoint</Application>
  <PresentationFormat>On-screen Show (4:3)</PresentationFormat>
  <Paragraphs>311</Paragraphs>
  <Slides>20</Slides>
  <Notes>4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1" baseType="lpstr">
      <vt:lpstr>Office Theme</vt:lpstr>
      <vt:lpstr>Slides of the figures and other useful images for MITOCHONDRIA, THE BIG PICTURE: A PRIMER FOR STUDENTS AND RESEARCHERS </vt:lpstr>
      <vt:lpstr>PowerPoint Presentation</vt:lpstr>
      <vt:lpstr>PowerPoint Presentation</vt:lpstr>
      <vt:lpstr>Classic picture of mitochondria from a negative stained electron micrograph</vt:lpstr>
      <vt:lpstr>mamamm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THE GENETICS AND PATHOLOGY OF MITOCHONDRIAL DISEASE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Roderick Capaldi</dc:creator>
  <cp:lastModifiedBy>Roderick Capaldi</cp:lastModifiedBy>
  <cp:revision>33</cp:revision>
  <dcterms:created xsi:type="dcterms:W3CDTF">2016-12-04T00:40:06Z</dcterms:created>
  <dcterms:modified xsi:type="dcterms:W3CDTF">2017-01-07T00:10:34Z</dcterms:modified>
</cp:coreProperties>
</file>