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handoutMasterIdLst>
    <p:handoutMasterId r:id="rId8"/>
  </p:handoutMasterIdLst>
  <p:sldIdLst>
    <p:sldId id="296" r:id="rId2"/>
    <p:sldId id="364" r:id="rId3"/>
    <p:sldId id="367" r:id="rId4"/>
    <p:sldId id="372" r:id="rId5"/>
    <p:sldId id="373"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lly E Knox" initials="MEK" lastIdx="1" clrIdx="0">
    <p:extLst/>
  </p:cmAuthor>
  <p:cmAuthor id="2" name="Molly E Knox" initials="MEK [2]"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31" autoAdjust="0"/>
    <p:restoredTop sz="59561" autoAdjust="0"/>
  </p:normalViewPr>
  <p:slideViewPr>
    <p:cSldViewPr snapToGrid="0" snapToObjects="1">
      <p:cViewPr varScale="1">
        <p:scale>
          <a:sx n="95" d="100"/>
          <a:sy n="95" d="100"/>
        </p:scale>
        <p:origin x="-144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handoutMaster" Target="handoutMasters/handoutMaster1.xml"/><Relationship Id="rId9" Type="http://schemas.openxmlformats.org/officeDocument/2006/relationships/printerSettings" Target="printerSettings/printerSettings1.bin"/><Relationship Id="rId1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3D1BF2-EDD8-AF48-840B-799F700EEDE5}" type="datetimeFigureOut">
              <a:rPr lang="en-US" smtClean="0"/>
              <a:pPr/>
              <a:t>6/24/19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5A203C2-FE73-DE44-98C5-ADAE49B4D86E}" type="slidenum">
              <a:rPr lang="en-US" smtClean="0"/>
              <a:pPr/>
              <a:t>‹#›</a:t>
            </a:fld>
            <a:endParaRPr lang="en-US"/>
          </a:p>
        </p:txBody>
      </p:sp>
    </p:spTree>
    <p:extLst>
      <p:ext uri="{BB962C8B-B14F-4D97-AF65-F5344CB8AC3E}">
        <p14:creationId xmlns:p14="http://schemas.microsoft.com/office/powerpoint/2010/main" val="3851351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C114E9-15FE-534F-AD0D-174800221762}" type="datetimeFigureOut">
              <a:rPr lang="en-US" smtClean="0"/>
              <a:t>6/24/19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D1D44-39A7-7742-89D9-8D944C3C7B64}" type="slidenum">
              <a:rPr lang="en-US" smtClean="0"/>
              <a:t>‹#›</a:t>
            </a:fld>
            <a:endParaRPr lang="en-US"/>
          </a:p>
        </p:txBody>
      </p:sp>
    </p:spTree>
    <p:extLst>
      <p:ext uri="{BB962C8B-B14F-4D97-AF65-F5344CB8AC3E}">
        <p14:creationId xmlns:p14="http://schemas.microsoft.com/office/powerpoint/2010/main" val="1349705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My name is </a:t>
            </a:r>
            <a:r>
              <a:rPr lang="en-US" sz="1200" kern="1200" dirty="0" err="1" smtClean="0">
                <a:solidFill>
                  <a:schemeClr val="tx1"/>
                </a:solidFill>
                <a:effectLst/>
                <a:latin typeface="+mn-lt"/>
                <a:ea typeface="+mn-ea"/>
                <a:cs typeface="+mn-cs"/>
              </a:rPr>
              <a:t>Lissa</a:t>
            </a:r>
            <a:r>
              <a:rPr lang="en-US" sz="1200" kern="1200" dirty="0" smtClean="0">
                <a:solidFill>
                  <a:schemeClr val="tx1"/>
                </a:solidFill>
                <a:effectLst/>
                <a:latin typeface="+mn-lt"/>
                <a:ea typeface="+mn-ea"/>
                <a:cs typeface="+mn-cs"/>
              </a:rPr>
              <a:t> Poincenot.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I’d like to welcome all of</a:t>
            </a:r>
            <a:r>
              <a:rPr lang="en-US" sz="1200" kern="1200" baseline="0" dirty="0" smtClean="0">
                <a:solidFill>
                  <a:schemeClr val="tx1"/>
                </a:solidFill>
                <a:effectLst/>
                <a:latin typeface="+mn-lt"/>
                <a:ea typeface="+mn-ea"/>
                <a:cs typeface="+mn-cs"/>
              </a:rPr>
              <a:t> you to our 7</a:t>
            </a:r>
            <a:r>
              <a:rPr lang="en-US" sz="1200" kern="1200" baseline="30000" dirty="0" smtClean="0">
                <a:solidFill>
                  <a:schemeClr val="tx1"/>
                </a:solidFill>
                <a:effectLst/>
                <a:latin typeface="+mn-lt"/>
                <a:ea typeface="+mn-ea"/>
                <a:cs typeface="+mn-cs"/>
              </a:rPr>
              <a:t>th</a:t>
            </a:r>
            <a:r>
              <a:rPr lang="en-US" sz="1200" kern="1200" baseline="0" dirty="0" smtClean="0">
                <a:solidFill>
                  <a:schemeClr val="tx1"/>
                </a:solidFill>
                <a:effectLst/>
                <a:latin typeface="+mn-lt"/>
                <a:ea typeface="+mn-ea"/>
                <a:cs typeface="+mn-cs"/>
              </a:rPr>
              <a:t> annual LHON Conference!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32D1D44-39A7-7742-89D9-8D944C3C7B64}" type="slidenum">
              <a:rPr lang="en-US" smtClean="0"/>
              <a:t>1</a:t>
            </a:fld>
            <a:endParaRPr lang="en-US"/>
          </a:p>
        </p:txBody>
      </p:sp>
    </p:spTree>
    <p:extLst>
      <p:ext uri="{BB962C8B-B14F-4D97-AF65-F5344CB8AC3E}">
        <p14:creationId xmlns:p14="http://schemas.microsoft.com/office/powerpoint/2010/main" val="1562899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rtl="0" fontAlgn="base">
              <a:spcBef>
                <a:spcPts val="0"/>
              </a:spcBef>
              <a:spcAft>
                <a:spcPts val="0"/>
              </a:spcAft>
              <a:buFont typeface="Arial" charset="0"/>
              <a:buChar char="•"/>
            </a:pPr>
            <a:endParaRPr lang="en-US" sz="1200" b="0" i="0" u="none" strike="noStrike" baseline="0" dirty="0" smtClean="0">
              <a:solidFill>
                <a:srgbClr val="000000"/>
              </a:solidFill>
              <a:effectLst/>
              <a:latin typeface="Calibri" charset="0"/>
            </a:endParaRPr>
          </a:p>
          <a:p>
            <a:r>
              <a:rPr lang="en-US" dirty="0" smtClean="0"/>
              <a:t>Right</a:t>
            </a:r>
            <a:r>
              <a:rPr lang="en-US" baseline="0" dirty="0" smtClean="0"/>
              <a:t> after last year’s Conference ended, several of us began discussing how to make this year’s conference even better than ever.  And we’ve continued the discussions throughout the past year, working to ensure each of you has a rewarding LHON Conference experience this year.  I’d like each person on the Conference Steering Committee to just say their name, where they live, and their connection to LHON.  I’m </a:t>
            </a:r>
            <a:r>
              <a:rPr lang="en-US" baseline="0" dirty="0" err="1" smtClean="0"/>
              <a:t>Lissa</a:t>
            </a:r>
            <a:r>
              <a:rPr lang="en-US" baseline="0" dirty="0" smtClean="0"/>
              <a:t> Poincenot</a:t>
            </a:r>
            <a:r>
              <a:rPr lang="mr-IN" baseline="0" dirty="0" smtClean="0"/>
              <a:t>…</a:t>
            </a:r>
            <a:r>
              <a:rPr lang="en-US" baseline="0" dirty="0" smtClean="0"/>
              <a:t>I live in San Diego, and my oldest son became affected by the LHON 11778 mutation about 10 years ago.  [Others]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Now that you’ve heard their voices, you know who to turn to when you have any questions about the Conference.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Personally, I’ve had more fun working on the Conference planning this year than ever before.  It’s been great to work with this creative, hard-working team of people who are dedicated to ensuring that each of you has a great experience before, during and after your time here in Alexandria.  It’s all about developing the LHON community, and having you here makes it all so much better!</a:t>
            </a:r>
          </a:p>
          <a:p>
            <a:endParaRPr lang="en-US" dirty="0"/>
          </a:p>
        </p:txBody>
      </p:sp>
      <p:sp>
        <p:nvSpPr>
          <p:cNvPr id="4" name="Slide Number Placeholder 3"/>
          <p:cNvSpPr>
            <a:spLocks noGrp="1"/>
          </p:cNvSpPr>
          <p:nvPr>
            <p:ph type="sldNum" sz="quarter" idx="10"/>
          </p:nvPr>
        </p:nvSpPr>
        <p:spPr/>
        <p:txBody>
          <a:bodyPr/>
          <a:lstStyle/>
          <a:p>
            <a:fld id="{532D1D44-39A7-7742-89D9-8D944C3C7B64}" type="slidenum">
              <a:rPr lang="en-US" smtClean="0"/>
              <a:t>2</a:t>
            </a:fld>
            <a:endParaRPr lang="en-US"/>
          </a:p>
        </p:txBody>
      </p:sp>
    </p:spTree>
    <p:extLst>
      <p:ext uri="{BB962C8B-B14F-4D97-AF65-F5344CB8AC3E}">
        <p14:creationId xmlns:p14="http://schemas.microsoft.com/office/powerpoint/2010/main" val="1764490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rtl="0" fontAlgn="base">
              <a:spcBef>
                <a:spcPts val="0"/>
              </a:spcBef>
              <a:spcAft>
                <a:spcPts val="0"/>
              </a:spcAft>
              <a:buFont typeface="Arial" charset="0"/>
              <a:buChar char="•"/>
            </a:pPr>
            <a:endParaRPr lang="en-US" sz="1200" b="0" i="0" u="none" strike="noStrike" baseline="0" dirty="0" smtClean="0">
              <a:solidFill>
                <a:srgbClr val="000000"/>
              </a:solidFill>
              <a:effectLst/>
              <a:latin typeface="Calibri" charset="0"/>
            </a:endParaRPr>
          </a:p>
          <a:p>
            <a:r>
              <a:rPr lang="en-US" dirty="0" smtClean="0"/>
              <a:t>Over the past 10 years, I’ve had lots of fun doing a wide range of activities to</a:t>
            </a:r>
            <a:r>
              <a:rPr lang="en-US" baseline="0" dirty="0" smtClean="0"/>
              <a:t> develop the LHON community, and various folks have volunteered to help in a wide variety of ways.</a:t>
            </a:r>
          </a:p>
          <a:p>
            <a:r>
              <a:rPr lang="en-US" baseline="0" dirty="0" smtClean="0"/>
              <a:t>Over </a:t>
            </a:r>
            <a:r>
              <a:rPr lang="en-US" baseline="0" dirty="0" smtClean="0"/>
              <a:t>the next few years, I plan to focus on developing a more structured approach to defining the ways people can volunteer, and to developing a strong volunteer organization.</a:t>
            </a:r>
          </a:p>
          <a:p>
            <a:r>
              <a:rPr lang="en-US" baseline="0" dirty="0" smtClean="0"/>
              <a:t>Molly </a:t>
            </a:r>
            <a:r>
              <a:rPr lang="en-US" baseline="0" dirty="0" smtClean="0"/>
              <a:t>and I created this Organization Chart, and we’re passing out copies for those who’d like one.  Please give some thought as to whether any of these areas might be of interest to you.  Just as we had the Conference Steering Committee, so half the fun was collaborating on the project, I envision each of these topics being handled by a team of volunteers, never just one person.</a:t>
            </a:r>
          </a:p>
          <a:p>
            <a:r>
              <a:rPr lang="en-US" b="1" baseline="0" dirty="0" smtClean="0"/>
              <a:t>[</a:t>
            </a:r>
            <a:r>
              <a:rPr lang="en-US" b="1" baseline="0" dirty="0" smtClean="0"/>
              <a:t>Walk Through the Org Chart]</a:t>
            </a:r>
          </a:p>
          <a:p>
            <a:r>
              <a:rPr lang="en-US" baseline="0" dirty="0" smtClean="0"/>
              <a:t>So </a:t>
            </a:r>
            <a:r>
              <a:rPr lang="en-US" baseline="0" dirty="0" smtClean="0"/>
              <a:t>just know that this is the beginning of a Work-in-Progress, and there’s a place for everyone in the LHON community who wants to help make the community as strong as it can be.</a:t>
            </a:r>
            <a:br>
              <a:rPr lang="en-US" baseline="0" dirty="0" smtClean="0"/>
            </a:br>
            <a:r>
              <a:rPr lang="en-US" baseline="0" dirty="0" smtClean="0"/>
              <a:t>We </a:t>
            </a:r>
            <a:r>
              <a:rPr lang="en-US" baseline="0" dirty="0" smtClean="0"/>
              <a:t>don’t have a lot of funds, and everything we do is on a volunteer basis.  So the more people willing to be a part of it, the more we’ll be able to do.</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32D1D44-39A7-7742-89D9-8D944C3C7B64}" type="slidenum">
              <a:rPr lang="en-US" smtClean="0"/>
              <a:t>3</a:t>
            </a:fld>
            <a:endParaRPr lang="en-US"/>
          </a:p>
        </p:txBody>
      </p:sp>
    </p:spTree>
    <p:extLst>
      <p:ext uri="{BB962C8B-B14F-4D97-AF65-F5344CB8AC3E}">
        <p14:creationId xmlns:p14="http://schemas.microsoft.com/office/powerpoint/2010/main" val="1764490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rtl="0" fontAlgn="base">
              <a:spcBef>
                <a:spcPts val="0"/>
              </a:spcBef>
              <a:spcAft>
                <a:spcPts val="0"/>
              </a:spcAft>
              <a:buFont typeface="Arial" charset="0"/>
              <a:buChar char="•"/>
            </a:pPr>
            <a:endParaRPr lang="en-US" sz="1200" b="0" i="0" u="none" strike="noStrike" baseline="0" dirty="0" smtClean="0">
              <a:solidFill>
                <a:srgbClr val="000000"/>
              </a:solidFill>
              <a:effectLst/>
              <a:latin typeface="Calibri" charset="0"/>
            </a:endParaRPr>
          </a:p>
          <a:p>
            <a:r>
              <a:rPr lang="en-US" dirty="0" smtClean="0"/>
              <a:t>I’ve been trying to get a lot done for the benefit of</a:t>
            </a:r>
            <a:r>
              <a:rPr lang="en-US" baseline="0" dirty="0" smtClean="0"/>
              <a:t> the LHON Community over the past 10 years, and I’ve felt the need to go fast.</a:t>
            </a:r>
          </a:p>
          <a:p>
            <a:endParaRPr lang="en-US" baseline="0" dirty="0" smtClean="0"/>
          </a:p>
          <a:p>
            <a:r>
              <a:rPr lang="en-US" baseline="0" dirty="0" smtClean="0"/>
              <a:t>And while I’ve had some great support and collaboration from several folks, now it’s time to transition and to go much farther, together.</a:t>
            </a:r>
          </a:p>
          <a:p>
            <a:endParaRPr lang="en-US" baseline="0" dirty="0" smtClean="0"/>
          </a:p>
          <a:p>
            <a:r>
              <a:rPr lang="en-US" baseline="0" dirty="0" smtClean="0"/>
              <a:t>Usually I talk about the Global LHON Community at the end of each Conference, and I’ll do that tomorrow as usual.  But I wanted to plant this thought in your minds as you meet people and think about LHON during our time together, so you can think about where you might most enjoy contributing your time and talent to the LHON community.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32D1D44-39A7-7742-89D9-8D944C3C7B64}" type="slidenum">
              <a:rPr lang="en-US" smtClean="0"/>
              <a:t>4</a:t>
            </a:fld>
            <a:endParaRPr lang="en-US"/>
          </a:p>
        </p:txBody>
      </p:sp>
    </p:spTree>
    <p:extLst>
      <p:ext uri="{BB962C8B-B14F-4D97-AF65-F5344CB8AC3E}">
        <p14:creationId xmlns:p14="http://schemas.microsoft.com/office/powerpoint/2010/main" val="1764490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Once again, welcome, and we’re all glad you’re here!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I’d like to introduce</a:t>
            </a:r>
            <a:r>
              <a:rPr lang="en-US" sz="1200" kern="1200" baseline="0" dirty="0" smtClean="0">
                <a:solidFill>
                  <a:schemeClr val="tx1"/>
                </a:solidFill>
                <a:effectLst/>
                <a:latin typeface="+mn-lt"/>
                <a:ea typeface="+mn-ea"/>
                <a:cs typeface="+mn-cs"/>
              </a:rPr>
              <a:t> our first speaker.</a:t>
            </a:r>
            <a:br>
              <a:rPr lang="en-US" sz="1200" kern="1200" baseline="0" dirty="0" smtClean="0">
                <a:solidFill>
                  <a:schemeClr val="tx1"/>
                </a:solidFill>
                <a:effectLst/>
                <a:latin typeface="+mn-lt"/>
                <a:ea typeface="+mn-ea"/>
                <a:cs typeface="+mn-cs"/>
              </a:rPr>
            </a:br>
            <a:r>
              <a:rPr lang="en-US" sz="1200" kern="1200" baseline="0" dirty="0" smtClean="0">
                <a:solidFill>
                  <a:schemeClr val="tx1"/>
                </a:solidFill>
                <a:effectLst/>
                <a:latin typeface="+mn-lt"/>
                <a:ea typeface="+mn-ea"/>
                <a:cs typeface="+mn-cs"/>
              </a:rPr>
              <a:t/>
            </a:r>
            <a:br>
              <a:rPr lang="en-US" sz="1200" kern="1200" baseline="0" dirty="0" smtClean="0">
                <a:solidFill>
                  <a:schemeClr val="tx1"/>
                </a:solidFill>
                <a:effectLst/>
                <a:latin typeface="+mn-lt"/>
                <a:ea typeface="+mn-ea"/>
                <a:cs typeface="+mn-cs"/>
              </a:rPr>
            </a:br>
            <a:r>
              <a:rPr lang="en-US" sz="1200" kern="1200" baseline="0" dirty="0" smtClean="0">
                <a:solidFill>
                  <a:schemeClr val="tx1"/>
                </a:solidFill>
                <a:effectLst/>
                <a:latin typeface="+mn-lt"/>
                <a:ea typeface="+mn-ea"/>
                <a:cs typeface="+mn-cs"/>
              </a:rPr>
              <a:t>Dr. </a:t>
            </a:r>
            <a:r>
              <a:rPr lang="en-US" sz="1200" kern="1200" baseline="0" dirty="0" err="1" smtClean="0">
                <a:solidFill>
                  <a:schemeClr val="tx1"/>
                </a:solidFill>
                <a:effectLst/>
                <a:latin typeface="+mn-lt"/>
                <a:ea typeface="+mn-ea"/>
                <a:cs typeface="+mn-cs"/>
              </a:rPr>
              <a:t>Rudrani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Banik</a:t>
            </a:r>
            <a:r>
              <a:rPr lang="en-US" sz="1200" kern="1200" baseline="0" dirty="0" smtClean="0">
                <a:solidFill>
                  <a:schemeClr val="tx1"/>
                </a:solidFill>
                <a:effectLst/>
                <a:latin typeface="+mn-lt"/>
                <a:ea typeface="+mn-ea"/>
                <a:cs typeface="+mn-cs"/>
              </a:rPr>
              <a:t> is an Ophthalmologist in New York City, fellowship trained in </a:t>
            </a:r>
            <a:r>
              <a:rPr lang="en-US" sz="1200" kern="1200" baseline="0" dirty="0" err="1" smtClean="0">
                <a:solidFill>
                  <a:schemeClr val="tx1"/>
                </a:solidFill>
                <a:effectLst/>
                <a:latin typeface="+mn-lt"/>
                <a:ea typeface="+mn-ea"/>
                <a:cs typeface="+mn-cs"/>
              </a:rPr>
              <a:t>Neuro</a:t>
            </a:r>
            <a:r>
              <a:rPr lang="en-US" sz="1200" kern="1200" baseline="0" dirty="0" smtClean="0">
                <a:solidFill>
                  <a:schemeClr val="tx1"/>
                </a:solidFill>
                <a:effectLst/>
                <a:latin typeface="+mn-lt"/>
                <a:ea typeface="+mn-ea"/>
                <a:cs typeface="+mn-cs"/>
              </a:rPr>
              <a:t>-Ophthalmology, and a Functional Medicine expert.  She has a special interest in treating Headache and Migraine.  She applies principles of complementary and alternative medicine in conjunction with traditional medical approaches to treat chronic diseases affecting the visual system.</a:t>
            </a:r>
          </a:p>
          <a:p>
            <a:pPr lvl="0"/>
            <a:endParaRPr lang="en-US" sz="1200" kern="1200" baseline="0" dirty="0" smtClean="0">
              <a:solidFill>
                <a:schemeClr val="tx1"/>
              </a:solidFill>
              <a:effectLst/>
              <a:latin typeface="+mn-lt"/>
              <a:ea typeface="+mn-ea"/>
              <a:cs typeface="+mn-cs"/>
            </a:endParaRPr>
          </a:p>
          <a:p>
            <a:pPr lvl="0"/>
            <a:r>
              <a:rPr lang="en-US" sz="1200" kern="1200" baseline="0" dirty="0" smtClean="0">
                <a:solidFill>
                  <a:schemeClr val="tx1"/>
                </a:solidFill>
                <a:effectLst/>
                <a:latin typeface="+mn-lt"/>
                <a:ea typeface="+mn-ea"/>
                <a:cs typeface="+mn-cs"/>
              </a:rPr>
              <a:t>Dr. </a:t>
            </a:r>
            <a:r>
              <a:rPr lang="en-US" sz="1200" kern="1200" baseline="0" dirty="0" err="1" smtClean="0">
                <a:solidFill>
                  <a:schemeClr val="tx1"/>
                </a:solidFill>
                <a:effectLst/>
                <a:latin typeface="+mn-lt"/>
                <a:ea typeface="+mn-ea"/>
                <a:cs typeface="+mn-cs"/>
              </a:rPr>
              <a:t>Banik</a:t>
            </a:r>
            <a:r>
              <a:rPr lang="en-US" sz="1200" kern="1200" baseline="0" dirty="0" smtClean="0">
                <a:solidFill>
                  <a:schemeClr val="tx1"/>
                </a:solidFill>
                <a:effectLst/>
                <a:latin typeface="+mn-lt"/>
                <a:ea typeface="+mn-ea"/>
                <a:cs typeface="+mn-cs"/>
              </a:rPr>
              <a:t> has treated LHON patients in the </a:t>
            </a:r>
            <a:r>
              <a:rPr lang="en-US" sz="1200" kern="1200" baseline="0" dirty="0" err="1" smtClean="0">
                <a:solidFill>
                  <a:schemeClr val="tx1"/>
                </a:solidFill>
                <a:effectLst/>
                <a:latin typeface="+mn-lt"/>
                <a:ea typeface="+mn-ea"/>
                <a:cs typeface="+mn-cs"/>
              </a:rPr>
              <a:t>GenSight</a:t>
            </a:r>
            <a:r>
              <a:rPr lang="en-US" sz="1200" kern="1200" baseline="0" dirty="0" smtClean="0">
                <a:solidFill>
                  <a:schemeClr val="tx1"/>
                </a:solidFill>
                <a:effectLst/>
                <a:latin typeface="+mn-lt"/>
                <a:ea typeface="+mn-ea"/>
                <a:cs typeface="+mn-cs"/>
              </a:rPr>
              <a:t> gene therapy trial, and the </a:t>
            </a:r>
            <a:r>
              <a:rPr lang="en-US" sz="1200" kern="1200" baseline="0" dirty="0" err="1" smtClean="0">
                <a:solidFill>
                  <a:schemeClr val="tx1"/>
                </a:solidFill>
                <a:effectLst/>
                <a:latin typeface="+mn-lt"/>
                <a:ea typeface="+mn-ea"/>
                <a:cs typeface="+mn-cs"/>
              </a:rPr>
              <a:t>Santhera</a:t>
            </a:r>
            <a:r>
              <a:rPr lang="en-US" sz="1200" kern="1200" baseline="0" dirty="0" smtClean="0">
                <a:solidFill>
                  <a:schemeClr val="tx1"/>
                </a:solidFill>
                <a:effectLst/>
                <a:latin typeface="+mn-lt"/>
                <a:ea typeface="+mn-ea"/>
                <a:cs typeface="+mn-cs"/>
              </a:rPr>
              <a:t> LEROS trial.</a:t>
            </a:r>
          </a:p>
          <a:p>
            <a:pPr lvl="0"/>
            <a:endParaRPr lang="en-US" sz="1200" kern="1200" baseline="0" dirty="0" smtClean="0">
              <a:solidFill>
                <a:schemeClr val="tx1"/>
              </a:solidFill>
              <a:effectLst/>
              <a:latin typeface="+mn-lt"/>
              <a:ea typeface="+mn-ea"/>
              <a:cs typeface="+mn-cs"/>
            </a:endParaRPr>
          </a:p>
          <a:p>
            <a:pPr lvl="0"/>
            <a:r>
              <a:rPr lang="en-US" sz="1200" kern="1200" baseline="0" dirty="0" smtClean="0">
                <a:solidFill>
                  <a:schemeClr val="tx1"/>
                </a:solidFill>
                <a:effectLst/>
                <a:latin typeface="+mn-lt"/>
                <a:ea typeface="+mn-ea"/>
                <a:cs typeface="+mn-cs"/>
              </a:rPr>
              <a:t>Dr. </a:t>
            </a:r>
            <a:r>
              <a:rPr lang="en-US" sz="1200" kern="1200" baseline="0" dirty="0" err="1" smtClean="0">
                <a:solidFill>
                  <a:schemeClr val="tx1"/>
                </a:solidFill>
                <a:effectLst/>
                <a:latin typeface="+mn-lt"/>
                <a:ea typeface="+mn-ea"/>
                <a:cs typeface="+mn-cs"/>
              </a:rPr>
              <a:t>Banik</a:t>
            </a:r>
            <a:r>
              <a:rPr lang="en-US" sz="1200" kern="1200" baseline="0" dirty="0" smtClean="0">
                <a:solidFill>
                  <a:schemeClr val="tx1"/>
                </a:solidFill>
                <a:effectLst/>
                <a:latin typeface="+mn-lt"/>
                <a:ea typeface="+mn-ea"/>
                <a:cs typeface="+mn-cs"/>
              </a:rPr>
              <a:t> offered to come here today and give a talk on an Integrative Approach to LHON.  I look forward to hearing her talk; please welcome Dr. </a:t>
            </a:r>
            <a:r>
              <a:rPr lang="en-US" sz="1200" kern="1200" baseline="0" dirty="0" err="1" smtClean="0">
                <a:solidFill>
                  <a:schemeClr val="tx1"/>
                </a:solidFill>
                <a:effectLst/>
                <a:latin typeface="+mn-lt"/>
                <a:ea typeface="+mn-ea"/>
                <a:cs typeface="+mn-cs"/>
              </a:rPr>
              <a:t>Banik</a:t>
            </a:r>
            <a:r>
              <a:rPr lang="en-US" sz="1200" kern="1200" baseline="0" dirty="0" smtClean="0">
                <a:solidFill>
                  <a:schemeClr val="tx1"/>
                </a:solidFill>
                <a:effectLst/>
                <a:latin typeface="+mn-lt"/>
                <a:ea typeface="+mn-ea"/>
                <a:cs typeface="+mn-cs"/>
              </a:rPr>
              <a:t>!</a:t>
            </a:r>
          </a:p>
          <a:p>
            <a:pPr lvl="0"/>
            <a:endParaRPr lang="en-US" sz="1200" kern="1200" baseline="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32D1D44-39A7-7742-89D9-8D944C3C7B64}" type="slidenum">
              <a:rPr lang="en-US" smtClean="0"/>
              <a:t>5</a:t>
            </a:fld>
            <a:endParaRPr lang="en-US"/>
          </a:p>
        </p:txBody>
      </p:sp>
    </p:spTree>
    <p:extLst>
      <p:ext uri="{BB962C8B-B14F-4D97-AF65-F5344CB8AC3E}">
        <p14:creationId xmlns:p14="http://schemas.microsoft.com/office/powerpoint/2010/main" val="1562899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B80A7E-2D73-1846-80D0-7B4FAB9B5A1F}" type="datetimeFigureOut">
              <a:rPr lang="en-US" smtClean="0"/>
              <a:pPr/>
              <a:t>6/24/19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71785C-6EDF-AF4E-B180-3388543A021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B80A7E-2D73-1846-80D0-7B4FAB9B5A1F}" type="datetimeFigureOut">
              <a:rPr lang="en-US" smtClean="0"/>
              <a:pPr/>
              <a:t>6/24/19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71785C-6EDF-AF4E-B180-3388543A02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B80A7E-2D73-1846-80D0-7B4FAB9B5A1F}" type="datetimeFigureOut">
              <a:rPr lang="en-US" smtClean="0"/>
              <a:pPr/>
              <a:t>6/24/19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71785C-6EDF-AF4E-B180-3388543A021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B80A7E-2D73-1846-80D0-7B4FAB9B5A1F}" type="datetimeFigureOut">
              <a:rPr lang="en-US" smtClean="0"/>
              <a:pPr/>
              <a:t>6/24/19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71785C-6EDF-AF4E-B180-3388543A021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B80A7E-2D73-1846-80D0-7B4FAB9B5A1F}" type="datetimeFigureOut">
              <a:rPr lang="en-US" smtClean="0"/>
              <a:pPr/>
              <a:t>6/24/19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71785C-6EDF-AF4E-B180-3388543A021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B80A7E-2D73-1846-80D0-7B4FAB9B5A1F}" type="datetimeFigureOut">
              <a:rPr lang="en-US" smtClean="0"/>
              <a:pPr/>
              <a:t>6/24/19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71785C-6EDF-AF4E-B180-3388543A02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B80A7E-2D73-1846-80D0-7B4FAB9B5A1F}" type="datetimeFigureOut">
              <a:rPr lang="en-US" smtClean="0"/>
              <a:pPr/>
              <a:t>6/24/19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71785C-6EDF-AF4E-B180-3388543A02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B80A7E-2D73-1846-80D0-7B4FAB9B5A1F}" type="datetimeFigureOut">
              <a:rPr lang="en-US" smtClean="0"/>
              <a:pPr/>
              <a:t>6/24/19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71785C-6EDF-AF4E-B180-3388543A02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B80A7E-2D73-1846-80D0-7B4FAB9B5A1F}" type="datetimeFigureOut">
              <a:rPr lang="en-US" smtClean="0"/>
              <a:pPr/>
              <a:t>6/24/19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71785C-6EDF-AF4E-B180-3388543A02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B80A7E-2D73-1846-80D0-7B4FAB9B5A1F}" type="datetimeFigureOut">
              <a:rPr lang="en-US" smtClean="0"/>
              <a:pPr/>
              <a:t>6/24/19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71785C-6EDF-AF4E-B180-3388543A02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B80A7E-2D73-1846-80D0-7B4FAB9B5A1F}" type="datetimeFigureOut">
              <a:rPr lang="en-US" smtClean="0"/>
              <a:pPr/>
              <a:t>6/24/19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71785C-6EDF-AF4E-B180-3388543A021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B80A7E-2D73-1846-80D0-7B4FAB9B5A1F}" type="datetimeFigureOut">
              <a:rPr lang="en-US" smtClean="0"/>
              <a:pPr/>
              <a:t>6/24/19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71785C-6EDF-AF4E-B180-3388543A02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tiff"/><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tiff"/><Relationship Id="rId5" Type="http://schemas.openxmlformats.org/officeDocument/2006/relationships/image" Target="../media/image6.jp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smtClean="0"/>
              <a:t> </a:t>
            </a:r>
            <a:r>
              <a:rPr lang="en-US" sz="4800" b="1" dirty="0" smtClean="0">
                <a:solidFill>
                  <a:srgbClr val="C00000"/>
                </a:solidFill>
              </a:rPr>
              <a:t> </a:t>
            </a:r>
            <a:endParaRPr lang="en-US" sz="4800" b="1" dirty="0">
              <a:solidFill>
                <a:srgbClr val="C00000"/>
              </a:solidFill>
            </a:endParaRPr>
          </a:p>
        </p:txBody>
      </p:sp>
      <p:sp>
        <p:nvSpPr>
          <p:cNvPr id="3" name="Subtitle 2"/>
          <p:cNvSpPr>
            <a:spLocks noGrp="1"/>
          </p:cNvSpPr>
          <p:nvPr>
            <p:ph type="subTitle" idx="1"/>
          </p:nvPr>
        </p:nvSpPr>
        <p:spPr>
          <a:xfrm>
            <a:off x="1371600" y="4621937"/>
            <a:ext cx="6400800" cy="1752600"/>
          </a:xfrm>
        </p:spPr>
        <p:txBody>
          <a:bodyPr/>
          <a:lstStyle/>
          <a:p>
            <a:r>
              <a:rPr lang="en-US" dirty="0" smtClean="0">
                <a:solidFill>
                  <a:schemeClr val="tx2"/>
                </a:solidFill>
                <a:latin typeface="Calibri Light" panose="020F0302020204030204" pitchFamily="34" charset="0"/>
                <a:cs typeface="Calibri Light" panose="020F0302020204030204" pitchFamily="34" charset="0"/>
              </a:rPr>
              <a:t>Welcome to Alexandria!</a:t>
            </a:r>
          </a:p>
          <a:p>
            <a:r>
              <a:rPr lang="en-US" dirty="0" smtClean="0">
                <a:solidFill>
                  <a:schemeClr val="tx2"/>
                </a:solidFill>
                <a:latin typeface="Calibri Light" panose="020F0302020204030204" pitchFamily="34" charset="0"/>
                <a:cs typeface="Calibri Light" panose="020F0302020204030204" pitchFamily="34" charset="0"/>
              </a:rPr>
              <a:t>2019 LHON Conference</a:t>
            </a:r>
            <a:endParaRPr lang="en-US" dirty="0">
              <a:solidFill>
                <a:schemeClr val="tx2"/>
              </a:solidFill>
              <a:latin typeface="Calibri Light" panose="020F0302020204030204" pitchFamily="34" charset="0"/>
              <a:cs typeface="Calibri Light" panose="020F0302020204030204" pitchFamily="34" charset="0"/>
            </a:endParaRPr>
          </a:p>
        </p:txBody>
      </p:sp>
      <p:pic>
        <p:nvPicPr>
          <p:cNvPr id="6" name="Picture 5" descr="LHONLogo tight.jpg"/>
          <p:cNvPicPr>
            <a:picLocks noChangeAspect="1"/>
          </p:cNvPicPr>
          <p:nvPr/>
        </p:nvPicPr>
        <p:blipFill>
          <a:blip r:embed="rId3"/>
          <a:stretch>
            <a:fillRect/>
          </a:stretch>
        </p:blipFill>
        <p:spPr>
          <a:xfrm>
            <a:off x="359196" y="216137"/>
            <a:ext cx="3688080" cy="1603248"/>
          </a:xfrm>
          <a:prstGeom prst="rect">
            <a:avLst/>
          </a:prstGeom>
        </p:spPr>
      </p:pic>
      <p:pic>
        <p:nvPicPr>
          <p:cNvPr id="4" name="Picture 3"/>
          <p:cNvPicPr>
            <a:picLocks noChangeAspect="1"/>
          </p:cNvPicPr>
          <p:nvPr/>
        </p:nvPicPr>
        <p:blipFill>
          <a:blip r:embed="rId4"/>
          <a:stretch>
            <a:fillRect/>
          </a:stretch>
        </p:blipFill>
        <p:spPr>
          <a:xfrm>
            <a:off x="6059487" y="216137"/>
            <a:ext cx="2698749" cy="121443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0305" y="2026774"/>
            <a:ext cx="7174992" cy="2312955"/>
          </a:xfrm>
          <a:prstGeom prst="rect">
            <a:avLst/>
          </a:prstGeom>
        </p:spPr>
      </p:pic>
    </p:spTree>
    <p:extLst>
      <p:ext uri="{BB962C8B-B14F-4D97-AF65-F5344CB8AC3E}">
        <p14:creationId xmlns:p14="http://schemas.microsoft.com/office/powerpoint/2010/main" val="193406767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80100" y="939800"/>
            <a:ext cx="184731" cy="369332"/>
          </a:xfrm>
          <a:prstGeom prst="rect">
            <a:avLst/>
          </a:prstGeom>
          <a:noFill/>
        </p:spPr>
        <p:txBody>
          <a:bodyPr wrap="none" rtlCol="0">
            <a:spAutoFit/>
          </a:bodyPr>
          <a:lstStyle/>
          <a:p>
            <a:endParaRPr lang="en-US" dirty="0"/>
          </a:p>
        </p:txBody>
      </p:sp>
      <p:pic>
        <p:nvPicPr>
          <p:cNvPr id="9" name="Picture 8" descr="LHONLogo tight.jpg"/>
          <p:cNvPicPr>
            <a:picLocks noChangeAspect="1"/>
          </p:cNvPicPr>
          <p:nvPr/>
        </p:nvPicPr>
        <p:blipFill>
          <a:blip r:embed="rId3"/>
          <a:stretch>
            <a:fillRect/>
          </a:stretch>
        </p:blipFill>
        <p:spPr>
          <a:xfrm>
            <a:off x="7259496" y="5902729"/>
            <a:ext cx="1672499" cy="727053"/>
          </a:xfrm>
          <a:prstGeom prst="rect">
            <a:avLst/>
          </a:prstGeom>
        </p:spPr>
      </p:pic>
      <p:sp>
        <p:nvSpPr>
          <p:cNvPr id="6" name="Rectangle 5"/>
          <p:cNvSpPr/>
          <p:nvPr/>
        </p:nvSpPr>
        <p:spPr>
          <a:xfrm>
            <a:off x="0" y="0"/>
            <a:ext cx="9144000" cy="177421"/>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528637" y="3683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chemeClr val="tx2"/>
                </a:solidFill>
              </a:rPr>
              <a:t>LHON Conference Steering Committee</a:t>
            </a:r>
            <a:endParaRPr lang="en-US" sz="4000" dirty="0">
              <a:solidFill>
                <a:schemeClr val="tx2"/>
              </a:solidFill>
            </a:endParaRPr>
          </a:p>
        </p:txBody>
      </p:sp>
      <p:sp>
        <p:nvSpPr>
          <p:cNvPr id="8" name="TextBox 7"/>
          <p:cNvSpPr txBox="1"/>
          <p:nvPr/>
        </p:nvSpPr>
        <p:spPr>
          <a:xfrm>
            <a:off x="528637" y="1627909"/>
            <a:ext cx="8403358" cy="5693867"/>
          </a:xfrm>
          <a:prstGeom prst="rect">
            <a:avLst/>
          </a:prstGeom>
          <a:noFill/>
        </p:spPr>
        <p:txBody>
          <a:bodyPr wrap="square" rtlCol="0">
            <a:spAutoFit/>
          </a:bodyPr>
          <a:lstStyle/>
          <a:p>
            <a:pPr marL="285750" indent="-285750">
              <a:buFont typeface="Arial"/>
              <a:buChar char="•"/>
            </a:pPr>
            <a:r>
              <a:rPr lang="en-US" sz="2800" dirty="0" err="1" smtClean="0"/>
              <a:t>Lissa</a:t>
            </a:r>
            <a:r>
              <a:rPr lang="en-US" sz="2800" dirty="0" smtClean="0"/>
              <a:t> Poincenot</a:t>
            </a:r>
          </a:p>
          <a:p>
            <a:pPr marL="285750" indent="-285750">
              <a:buFont typeface="Arial"/>
              <a:buChar char="•"/>
            </a:pPr>
            <a:r>
              <a:rPr lang="en-US" sz="2800" dirty="0" smtClean="0"/>
              <a:t>Molly Knox</a:t>
            </a:r>
          </a:p>
          <a:p>
            <a:pPr marL="285750" indent="-285750">
              <a:buFont typeface="Arial"/>
              <a:buChar char="•"/>
            </a:pPr>
            <a:r>
              <a:rPr lang="en-US" sz="2800" dirty="0" smtClean="0"/>
              <a:t>Maria Johnson</a:t>
            </a:r>
          </a:p>
          <a:p>
            <a:pPr marL="285750" indent="-285750">
              <a:buFont typeface="Arial"/>
              <a:buChar char="•"/>
            </a:pPr>
            <a:r>
              <a:rPr lang="en-US" sz="2800" dirty="0" smtClean="0"/>
              <a:t>Lisa Thompson</a:t>
            </a:r>
          </a:p>
          <a:p>
            <a:pPr marL="285750" indent="-285750">
              <a:buFont typeface="Arial"/>
              <a:buChar char="•"/>
            </a:pPr>
            <a:r>
              <a:rPr lang="en-US" sz="2800" dirty="0" smtClean="0"/>
              <a:t>Jennifer </a:t>
            </a:r>
            <a:r>
              <a:rPr lang="en-US" sz="2800" dirty="0" err="1" smtClean="0"/>
              <a:t>Malecha</a:t>
            </a:r>
            <a:endParaRPr lang="en-US" sz="2800" dirty="0" smtClean="0"/>
          </a:p>
          <a:p>
            <a:pPr marL="285750" indent="-285750">
              <a:buFont typeface="Arial"/>
              <a:buChar char="•"/>
            </a:pPr>
            <a:r>
              <a:rPr lang="en-US" sz="2800" dirty="0" smtClean="0"/>
              <a:t>Susie </a:t>
            </a:r>
            <a:r>
              <a:rPr lang="en-US" sz="2800" dirty="0" err="1" smtClean="0"/>
              <a:t>Janov</a:t>
            </a:r>
            <a:endParaRPr lang="en-US" sz="2800" dirty="0" smtClean="0"/>
          </a:p>
          <a:p>
            <a:pPr marL="285750" indent="-285750">
              <a:buFont typeface="Arial"/>
              <a:buChar char="•"/>
            </a:pPr>
            <a:r>
              <a:rPr lang="en-US" sz="2800" dirty="0" smtClean="0"/>
              <a:t>Wayne Daniels</a:t>
            </a:r>
          </a:p>
          <a:p>
            <a:pPr marL="285750" indent="-285750">
              <a:buFont typeface="Arial"/>
              <a:buChar char="•"/>
            </a:pPr>
            <a:r>
              <a:rPr lang="en-US" sz="2800" dirty="0" smtClean="0"/>
              <a:t>Cindy Scott-</a:t>
            </a:r>
            <a:r>
              <a:rPr lang="en-US" sz="2800" dirty="0" err="1" smtClean="0"/>
              <a:t>Huisman</a:t>
            </a:r>
            <a:endParaRPr lang="en-US" sz="2800" dirty="0" smtClean="0"/>
          </a:p>
          <a:p>
            <a:pPr marL="285750" indent="-285750">
              <a:buFont typeface="Arial"/>
              <a:buChar char="•"/>
            </a:pPr>
            <a:r>
              <a:rPr lang="en-US" sz="2800" dirty="0" smtClean="0"/>
              <a:t>Hope </a:t>
            </a:r>
            <a:r>
              <a:rPr lang="en-US" sz="2800" dirty="0" err="1" smtClean="0"/>
              <a:t>Gelbach</a:t>
            </a:r>
            <a:endParaRPr lang="en-US" sz="2800" dirty="0" smtClean="0"/>
          </a:p>
          <a:p>
            <a:pPr marL="742950" lvl="1" indent="-285750">
              <a:buFont typeface="Arial"/>
              <a:buChar char="•"/>
            </a:pPr>
            <a:endParaRPr lang="en-US" sz="2800" dirty="0"/>
          </a:p>
          <a:p>
            <a:pPr marL="742950" lvl="1" indent="-285750">
              <a:buFont typeface="Arial"/>
              <a:buChar char="•"/>
            </a:pPr>
            <a:endParaRPr lang="en-US" sz="2800" dirty="0" smtClean="0"/>
          </a:p>
          <a:p>
            <a:pPr lvl="1"/>
            <a:endParaRPr lang="en-US" sz="2800" dirty="0" smtClean="0"/>
          </a:p>
          <a:p>
            <a:pPr marL="285750" indent="-285750">
              <a:buFont typeface="Arial"/>
              <a:buChar char="•"/>
            </a:pPr>
            <a:endParaRPr lang="en-US" sz="2800" dirty="0" smtClean="0"/>
          </a:p>
        </p:txBody>
      </p:sp>
    </p:spTree>
    <p:extLst>
      <p:ext uri="{BB962C8B-B14F-4D97-AF65-F5344CB8AC3E}">
        <p14:creationId xmlns:p14="http://schemas.microsoft.com/office/powerpoint/2010/main" val="38516191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80100" y="939800"/>
            <a:ext cx="184731" cy="369332"/>
          </a:xfrm>
          <a:prstGeom prst="rect">
            <a:avLst/>
          </a:prstGeom>
          <a:noFill/>
        </p:spPr>
        <p:txBody>
          <a:bodyPr wrap="none" rtlCol="0">
            <a:spAutoFit/>
          </a:bodyPr>
          <a:lstStyle/>
          <a:p>
            <a:endParaRPr lang="en-US" dirty="0"/>
          </a:p>
        </p:txBody>
      </p:sp>
      <p:sp>
        <p:nvSpPr>
          <p:cNvPr id="6" name="Rectangle 5"/>
          <p:cNvSpPr/>
          <p:nvPr/>
        </p:nvSpPr>
        <p:spPr>
          <a:xfrm>
            <a:off x="0" y="0"/>
            <a:ext cx="9144000" cy="177421"/>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528637" y="3683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dirty="0">
              <a:solidFill>
                <a:schemeClr val="tx2"/>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637" y="199312"/>
            <a:ext cx="8229600" cy="6359236"/>
          </a:xfrm>
          <a:prstGeom prst="rect">
            <a:avLst/>
          </a:prstGeom>
        </p:spPr>
      </p:pic>
    </p:spTree>
    <p:extLst>
      <p:ext uri="{BB962C8B-B14F-4D97-AF65-F5344CB8AC3E}">
        <p14:creationId xmlns:p14="http://schemas.microsoft.com/office/powerpoint/2010/main" val="324368578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80100" y="939800"/>
            <a:ext cx="184731" cy="369332"/>
          </a:xfrm>
          <a:prstGeom prst="rect">
            <a:avLst/>
          </a:prstGeom>
          <a:noFill/>
        </p:spPr>
        <p:txBody>
          <a:bodyPr wrap="none" rtlCol="0">
            <a:spAutoFit/>
          </a:bodyPr>
          <a:lstStyle/>
          <a:p>
            <a:endParaRPr lang="en-US" dirty="0"/>
          </a:p>
        </p:txBody>
      </p:sp>
      <p:sp>
        <p:nvSpPr>
          <p:cNvPr id="6" name="Rectangle 5"/>
          <p:cNvSpPr/>
          <p:nvPr/>
        </p:nvSpPr>
        <p:spPr>
          <a:xfrm>
            <a:off x="0" y="0"/>
            <a:ext cx="9144000" cy="177421"/>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528637" y="3683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dirty="0">
              <a:solidFill>
                <a:schemeClr val="tx2"/>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637" y="292830"/>
            <a:ext cx="8229600" cy="6172200"/>
          </a:xfrm>
          <a:prstGeom prst="rect">
            <a:avLst/>
          </a:prstGeom>
        </p:spPr>
      </p:pic>
    </p:spTree>
    <p:extLst>
      <p:ext uri="{BB962C8B-B14F-4D97-AF65-F5344CB8AC3E}">
        <p14:creationId xmlns:p14="http://schemas.microsoft.com/office/powerpoint/2010/main" val="369307603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smtClean="0"/>
              <a:t> </a:t>
            </a:r>
            <a:r>
              <a:rPr lang="en-US" sz="4800" b="1" dirty="0" smtClean="0">
                <a:solidFill>
                  <a:srgbClr val="C00000"/>
                </a:solidFill>
              </a:rPr>
              <a:t> </a:t>
            </a:r>
            <a:endParaRPr lang="en-US" sz="4800" b="1" dirty="0">
              <a:solidFill>
                <a:srgbClr val="C00000"/>
              </a:solidFill>
            </a:endParaRPr>
          </a:p>
        </p:txBody>
      </p:sp>
      <p:sp>
        <p:nvSpPr>
          <p:cNvPr id="3" name="Subtitle 2"/>
          <p:cNvSpPr>
            <a:spLocks noGrp="1"/>
          </p:cNvSpPr>
          <p:nvPr>
            <p:ph type="subTitle" idx="1"/>
          </p:nvPr>
        </p:nvSpPr>
        <p:spPr>
          <a:xfrm>
            <a:off x="1371600" y="5374799"/>
            <a:ext cx="6400800" cy="752862"/>
          </a:xfrm>
        </p:spPr>
        <p:txBody>
          <a:bodyPr/>
          <a:lstStyle/>
          <a:p>
            <a:r>
              <a:rPr lang="en-US" dirty="0" err="1" smtClean="0">
                <a:solidFill>
                  <a:schemeClr val="tx2"/>
                </a:solidFill>
                <a:latin typeface="Calibri Light" panose="020F0302020204030204" pitchFamily="34" charset="0"/>
                <a:cs typeface="Calibri Light" panose="020F0302020204030204" pitchFamily="34" charset="0"/>
              </a:rPr>
              <a:t>Rudrani</a:t>
            </a:r>
            <a:r>
              <a:rPr lang="en-US" dirty="0" smtClean="0">
                <a:solidFill>
                  <a:schemeClr val="tx2"/>
                </a:solidFill>
                <a:latin typeface="Calibri Light" panose="020F0302020204030204" pitchFamily="34" charset="0"/>
                <a:cs typeface="Calibri Light" panose="020F0302020204030204" pitchFamily="34" charset="0"/>
              </a:rPr>
              <a:t> </a:t>
            </a:r>
            <a:r>
              <a:rPr lang="en-US" dirty="0" err="1" smtClean="0">
                <a:solidFill>
                  <a:schemeClr val="tx2"/>
                </a:solidFill>
                <a:latin typeface="Calibri Light" panose="020F0302020204030204" pitchFamily="34" charset="0"/>
                <a:cs typeface="Calibri Light" panose="020F0302020204030204" pitchFamily="34" charset="0"/>
              </a:rPr>
              <a:t>Banik</a:t>
            </a:r>
            <a:r>
              <a:rPr lang="en-US" dirty="0" smtClean="0">
                <a:solidFill>
                  <a:schemeClr val="tx2"/>
                </a:solidFill>
                <a:latin typeface="Calibri Light" panose="020F0302020204030204" pitchFamily="34" charset="0"/>
                <a:cs typeface="Calibri Light" panose="020F0302020204030204" pitchFamily="34" charset="0"/>
              </a:rPr>
              <a:t>, MD</a:t>
            </a:r>
            <a:endParaRPr lang="en-US" dirty="0">
              <a:solidFill>
                <a:schemeClr val="tx2"/>
              </a:solidFill>
              <a:latin typeface="Calibri Light" panose="020F0302020204030204" pitchFamily="34" charset="0"/>
              <a:cs typeface="Calibri Light" panose="020F0302020204030204" pitchFamily="34" charset="0"/>
            </a:endParaRPr>
          </a:p>
        </p:txBody>
      </p:sp>
      <p:pic>
        <p:nvPicPr>
          <p:cNvPr id="6" name="Picture 5" descr="LHONLogo tight.jpg"/>
          <p:cNvPicPr>
            <a:picLocks noChangeAspect="1"/>
          </p:cNvPicPr>
          <p:nvPr/>
        </p:nvPicPr>
        <p:blipFill>
          <a:blip r:embed="rId3"/>
          <a:stretch>
            <a:fillRect/>
          </a:stretch>
        </p:blipFill>
        <p:spPr>
          <a:xfrm>
            <a:off x="359196" y="216137"/>
            <a:ext cx="3688080" cy="1603248"/>
          </a:xfrm>
          <a:prstGeom prst="rect">
            <a:avLst/>
          </a:prstGeom>
        </p:spPr>
      </p:pic>
      <p:pic>
        <p:nvPicPr>
          <p:cNvPr id="4" name="Picture 3"/>
          <p:cNvPicPr>
            <a:picLocks noChangeAspect="1"/>
          </p:cNvPicPr>
          <p:nvPr/>
        </p:nvPicPr>
        <p:blipFill>
          <a:blip r:embed="rId4"/>
          <a:stretch>
            <a:fillRect/>
          </a:stretch>
        </p:blipFill>
        <p:spPr>
          <a:xfrm>
            <a:off x="6059487" y="216137"/>
            <a:ext cx="2698749" cy="121443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9699" y="1901036"/>
            <a:ext cx="3369364" cy="3076106"/>
          </a:xfrm>
          <a:prstGeom prst="rect">
            <a:avLst/>
          </a:prstGeom>
        </p:spPr>
      </p:pic>
    </p:spTree>
    <p:extLst>
      <p:ext uri="{BB962C8B-B14F-4D97-AF65-F5344CB8AC3E}">
        <p14:creationId xmlns:p14="http://schemas.microsoft.com/office/powerpoint/2010/main" val="273042170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66047</TotalTime>
  <Words>572</Words>
  <Application>Microsoft Macintosh PowerPoint</Application>
  <PresentationFormat>On-screen Show (4:3)</PresentationFormat>
  <Paragraphs>46</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  </vt:lpstr>
      <vt:lpstr>PowerPoint Presentation</vt:lpstr>
      <vt:lpstr>PowerPoint Presentation</vt:lpstr>
      <vt:lpstr>PowerPoint Presentation</vt:lpstr>
      <vt:lpstr>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Lionel POINCENOT</dc:creator>
  <cp:lastModifiedBy>Lionel Poincenot</cp:lastModifiedBy>
  <cp:revision>887</cp:revision>
  <cp:lastPrinted>2019-06-25T04:42:03Z</cp:lastPrinted>
  <dcterms:created xsi:type="dcterms:W3CDTF">2016-04-23T15:24:08Z</dcterms:created>
  <dcterms:modified xsi:type="dcterms:W3CDTF">2019-06-25T04:44:36Z</dcterms:modified>
</cp:coreProperties>
</file>