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6" r:id="rId5"/>
    <p:sldId id="274" r:id="rId6"/>
    <p:sldId id="258" r:id="rId7"/>
    <p:sldId id="267" r:id="rId8"/>
    <p:sldId id="268" r:id="rId9"/>
    <p:sldId id="270" r:id="rId10"/>
    <p:sldId id="272" r:id="rId11"/>
    <p:sldId id="278" r:id="rId12"/>
    <p:sldId id="271" r:id="rId13"/>
    <p:sldId id="283" r:id="rId14"/>
    <p:sldId id="282" r:id="rId15"/>
    <p:sldId id="277" r:id="rId16"/>
    <p:sldId id="285" r:id="rId17"/>
    <p:sldId id="284" r:id="rId18"/>
    <p:sldId id="273" r:id="rId19"/>
    <p:sldId id="290" r:id="rId20"/>
    <p:sldId id="291" r:id="rId21"/>
    <p:sldId id="292" r:id="rId22"/>
    <p:sldId id="281" r:id="rId23"/>
    <p:sldId id="280" r:id="rId24"/>
    <p:sldId id="275" r:id="rId25"/>
    <p:sldId id="286" r:id="rId26"/>
    <p:sldId id="288" r:id="rId27"/>
    <p:sldId id="287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3" autoAdjust="0"/>
    <p:restoredTop sz="94737" autoAdjust="0"/>
  </p:normalViewPr>
  <p:slideViewPr>
    <p:cSldViewPr>
      <p:cViewPr varScale="1">
        <p:scale>
          <a:sx n="68" d="100"/>
          <a:sy n="68" d="100"/>
        </p:scale>
        <p:origin x="-8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703A-3DD7-4E7F-A517-7C3463BD92A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32F8-737D-456A-AC03-280B059D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3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703A-3DD7-4E7F-A517-7C3463BD92A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32F8-737D-456A-AC03-280B059D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4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703A-3DD7-4E7F-A517-7C3463BD92A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32F8-737D-456A-AC03-280B059D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5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703A-3DD7-4E7F-A517-7C3463BD92A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32F8-737D-456A-AC03-280B059D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9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703A-3DD7-4E7F-A517-7C3463BD92A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32F8-737D-456A-AC03-280B059D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9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703A-3DD7-4E7F-A517-7C3463BD92A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32F8-737D-456A-AC03-280B059D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2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703A-3DD7-4E7F-A517-7C3463BD92A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32F8-737D-456A-AC03-280B059D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703A-3DD7-4E7F-A517-7C3463BD92A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32F8-737D-456A-AC03-280B059D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0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703A-3DD7-4E7F-A517-7C3463BD92A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32F8-737D-456A-AC03-280B059D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1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703A-3DD7-4E7F-A517-7C3463BD92A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32F8-737D-456A-AC03-280B059D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2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703A-3DD7-4E7F-A517-7C3463BD92A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32F8-737D-456A-AC03-280B059D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4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703A-3DD7-4E7F-A517-7C3463BD92A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D32F8-737D-456A-AC03-280B059D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9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LHON/LHON plus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Andrea Gropman, M.D</a:t>
            </a:r>
            <a:r>
              <a:rPr lang="en-US" b="1" dirty="0" smtClean="0">
                <a:solidFill>
                  <a:schemeClr val="tx1"/>
                </a:solidFill>
              </a:rPr>
              <a:t>., FAAP, FACMG, FANA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Children’s National Health </a:t>
            </a:r>
            <a:r>
              <a:rPr lang="en-US" b="1" dirty="0" smtClean="0">
                <a:solidFill>
                  <a:schemeClr val="tx1"/>
                </a:solidFill>
              </a:rPr>
              <a:t>System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George Washington University Medical Center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2000"/>
            <a:ext cx="21145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456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7300" b="1" dirty="0" smtClean="0"/>
              <a:t>Neurological </a:t>
            </a:r>
            <a:r>
              <a:rPr lang="en-US" sz="7300" b="1" dirty="0"/>
              <a:t>issues</a:t>
            </a:r>
            <a:br>
              <a:rPr lang="en-US" sz="7300" b="1" dirty="0"/>
            </a:br>
            <a:endParaRPr lang="en-US" sz="7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b="1" dirty="0" smtClean="0"/>
              <a:t>Migraine headaches</a:t>
            </a:r>
            <a:endParaRPr lang="en-US" sz="4400" b="1" dirty="0" smtClean="0"/>
          </a:p>
          <a:p>
            <a:r>
              <a:rPr lang="en-US" sz="4400" b="1" dirty="0" smtClean="0"/>
              <a:t>Cognitive issues</a:t>
            </a:r>
            <a:endParaRPr lang="en-US" sz="4400" b="1" dirty="0"/>
          </a:p>
          <a:p>
            <a:r>
              <a:rPr lang="en-US" sz="4400" b="1" dirty="0"/>
              <a:t>Neuropathy</a:t>
            </a:r>
          </a:p>
          <a:p>
            <a:pPr lvl="1"/>
            <a:r>
              <a:rPr lang="en-US" sz="4000" b="1" dirty="0" smtClean="0"/>
              <a:t>i.e. Loss </a:t>
            </a:r>
            <a:r>
              <a:rPr lang="en-US" sz="4000" b="1" dirty="0"/>
              <a:t>of vibration </a:t>
            </a:r>
            <a:r>
              <a:rPr lang="en-US" sz="4000" b="1" dirty="0" smtClean="0"/>
              <a:t>sensation (usually starts in the feet)</a:t>
            </a:r>
            <a:endParaRPr lang="en-US" sz="4000" b="1" dirty="0"/>
          </a:p>
          <a:p>
            <a:r>
              <a:rPr lang="en-US" sz="4800" b="1" dirty="0"/>
              <a:t>Seizures</a:t>
            </a:r>
          </a:p>
          <a:p>
            <a:r>
              <a:rPr lang="en-US" sz="4800" b="1" dirty="0" smtClean="0"/>
              <a:t>Tremor</a:t>
            </a:r>
          </a:p>
          <a:p>
            <a:endParaRPr lang="en-US" sz="48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57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Neurological issues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/>
              <a:t>Movement disorders</a:t>
            </a:r>
          </a:p>
          <a:p>
            <a:pPr lvl="2"/>
            <a:r>
              <a:rPr lang="en-US" sz="4000" b="1" dirty="0" smtClean="0"/>
              <a:t>Tremors</a:t>
            </a:r>
          </a:p>
          <a:p>
            <a:pPr lvl="2"/>
            <a:r>
              <a:rPr lang="en-US" sz="4000" b="1" dirty="0" smtClean="0"/>
              <a:t>Dystonia (fixed postures)</a:t>
            </a:r>
          </a:p>
          <a:p>
            <a:pPr lvl="2"/>
            <a:r>
              <a:rPr lang="en-US" sz="4000" b="1" dirty="0" smtClean="0"/>
              <a:t>Parkinsonism</a:t>
            </a:r>
          </a:p>
          <a:p>
            <a:pPr lvl="1"/>
            <a:r>
              <a:rPr lang="en-US" sz="4400" b="1" dirty="0" smtClean="0"/>
              <a:t>Speech issues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6303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MRI findings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Small lesions, periventricular </a:t>
            </a:r>
          </a:p>
          <a:p>
            <a:r>
              <a:rPr lang="en-US" sz="4800" b="1" dirty="0" smtClean="0"/>
              <a:t>Same location of lesions as seen in Multiple sclerosis, MS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5967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433565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822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LHON Plus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MRI: deep gray matter lesions </a:t>
            </a:r>
          </a:p>
          <a:p>
            <a:r>
              <a:rPr lang="en-US" sz="4000" b="1" dirty="0" smtClean="0"/>
              <a:t>The basal ganglia are believed to be especially vulnerable to injury in mitochondrial disease due to high energy requirements and increased free radical 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65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05345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228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685800"/>
            <a:ext cx="781655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938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1"/>
            <a:ext cx="339823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837" y="3048000"/>
            <a:ext cx="48768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399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LHON </a:t>
            </a:r>
            <a:r>
              <a:rPr lang="en-US" sz="6000" b="1" dirty="0" smtClean="0"/>
              <a:t>plus: etiology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4400" b="1" dirty="0" smtClean="0"/>
              <a:t>Progressive </a:t>
            </a:r>
            <a:r>
              <a:rPr lang="en-US" sz="4400" b="1" dirty="0" err="1" smtClean="0"/>
              <a:t>microangiopathy</a:t>
            </a:r>
            <a:endParaRPr lang="en-US" sz="4400" b="1" dirty="0" smtClean="0"/>
          </a:p>
          <a:p>
            <a:r>
              <a:rPr lang="en-US" sz="4400" b="1" dirty="0"/>
              <a:t>A disease of the capillaries</a:t>
            </a:r>
            <a:r>
              <a:rPr lang="en-US" sz="4400" dirty="0"/>
              <a:t> </a:t>
            </a:r>
            <a:r>
              <a:rPr lang="en-US" sz="4400" b="1" dirty="0"/>
              <a:t>(very small blood vessels), in which the capillary walls become so thick and weak that they bleed, leak protein, and slow the flow of </a:t>
            </a:r>
            <a:r>
              <a:rPr lang="en-US" sz="4400" b="1" dirty="0" smtClean="0"/>
              <a:t>blood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285806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LHON plus: etiology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Optic nerve degeneration in LHON </a:t>
            </a:r>
            <a:r>
              <a:rPr lang="en-US" sz="4000" b="1" dirty="0" smtClean="0"/>
              <a:t>is due </a:t>
            </a:r>
            <a:r>
              <a:rPr lang="en-US" sz="4000" b="1" dirty="0"/>
              <a:t>to disturbed mitochondrial function and a predominantly complex I respiratory chain defect has been identified </a:t>
            </a:r>
            <a:endParaRPr lang="en-US" sz="4000" b="1" dirty="0" smtClean="0"/>
          </a:p>
          <a:p>
            <a:r>
              <a:rPr lang="en-US" sz="4000" b="1" dirty="0" smtClean="0"/>
              <a:t>However</a:t>
            </a:r>
            <a:r>
              <a:rPr lang="en-US" sz="4000" b="1" dirty="0"/>
              <a:t>, the trigger for RGC loss is much more complex than a simple </a:t>
            </a:r>
            <a:r>
              <a:rPr lang="en-US" sz="4000" b="1" dirty="0" err="1"/>
              <a:t>bioenergetic</a:t>
            </a:r>
            <a:r>
              <a:rPr lang="en-US" sz="4000" b="1" dirty="0"/>
              <a:t> </a:t>
            </a:r>
            <a:r>
              <a:rPr lang="en-US" sz="4000" b="1" dirty="0" smtClean="0"/>
              <a:t>crisis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5686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LHON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Leber's</a:t>
            </a:r>
            <a:r>
              <a:rPr lang="en-US" sz="4000" b="1" dirty="0"/>
              <a:t> hereditary optic neuropathy or </a:t>
            </a:r>
            <a:r>
              <a:rPr lang="en-US" sz="4000" b="1" dirty="0" err="1"/>
              <a:t>Leber</a:t>
            </a:r>
            <a:r>
              <a:rPr lang="en-US" sz="4000" b="1" dirty="0"/>
              <a:t> hereditary optic atrophy </a:t>
            </a:r>
            <a:endParaRPr lang="en-US" sz="4000" b="1" dirty="0" smtClean="0"/>
          </a:p>
          <a:p>
            <a:pPr lvl="1"/>
            <a:r>
              <a:rPr lang="en-US" sz="3600" b="1" dirty="0" err="1"/>
              <a:t>M</a:t>
            </a:r>
            <a:r>
              <a:rPr lang="en-US" sz="3600" b="1" dirty="0" err="1" smtClean="0"/>
              <a:t>itochondrially</a:t>
            </a:r>
            <a:r>
              <a:rPr lang="en-US" sz="3600" b="1" dirty="0" smtClean="0"/>
              <a:t> </a:t>
            </a:r>
            <a:r>
              <a:rPr lang="en-US" sz="3600" b="1" dirty="0"/>
              <a:t>inherited degeneration of retinal ganglion cells and their axons </a:t>
            </a:r>
            <a:endParaRPr lang="en-US" sz="3600" b="1" dirty="0" smtClean="0"/>
          </a:p>
          <a:p>
            <a:pPr lvl="1"/>
            <a:r>
              <a:rPr lang="en-US" sz="3600" b="1" dirty="0" smtClean="0"/>
              <a:t>Leads </a:t>
            </a:r>
            <a:r>
              <a:rPr lang="en-US" sz="3600" b="1" dirty="0"/>
              <a:t>to an acute or subacute loss of central </a:t>
            </a:r>
            <a:r>
              <a:rPr lang="en-US" sz="3600" b="1" dirty="0" smtClean="0"/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718552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LHON plus: etiology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Other </a:t>
            </a:r>
            <a:r>
              <a:rPr lang="en-US" sz="4000" b="1" dirty="0"/>
              <a:t>important disease mechanisms have emerged </a:t>
            </a:r>
            <a:endParaRPr lang="en-US" sz="4000" b="1" dirty="0" smtClean="0"/>
          </a:p>
          <a:p>
            <a:r>
              <a:rPr lang="en-US" sz="4000" b="1" dirty="0" smtClean="0"/>
              <a:t>The </a:t>
            </a:r>
            <a:r>
              <a:rPr lang="en-US" sz="4000" b="1" dirty="0"/>
              <a:t>downstream consequences of these mitochondrial disturbances are likely to be influenced by the local cellular </a:t>
            </a:r>
            <a:r>
              <a:rPr lang="en-US" sz="4000" b="1" i="1" dirty="0" smtClean="0"/>
              <a:t>milieu</a:t>
            </a:r>
            <a:endParaRPr lang="en-US" sz="4000" b="1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4369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LHON plus: etiology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>
            <a:noAutofit/>
          </a:bodyPr>
          <a:lstStyle/>
          <a:p>
            <a:r>
              <a:rPr lang="en-US" sz="4000" b="1" dirty="0"/>
              <a:t>The vulnerability of RGCs in LHON </a:t>
            </a:r>
            <a:endParaRPr lang="en-US" sz="4000" b="1" dirty="0" smtClean="0"/>
          </a:p>
          <a:p>
            <a:pPr lvl="1"/>
            <a:r>
              <a:rPr lang="en-US" sz="3600" b="1" dirty="0" smtClean="0"/>
              <a:t>derive </a:t>
            </a:r>
            <a:r>
              <a:rPr lang="en-US" sz="3600" b="1" dirty="0"/>
              <a:t>not only from </a:t>
            </a:r>
            <a:r>
              <a:rPr lang="en-US" sz="3600" b="1" dirty="0" smtClean="0"/>
              <a:t>tissue-specific, genetically-determined factors</a:t>
            </a:r>
          </a:p>
          <a:p>
            <a:pPr lvl="1"/>
            <a:r>
              <a:rPr lang="en-US" sz="3600" b="1" dirty="0" smtClean="0"/>
              <a:t>increased </a:t>
            </a:r>
            <a:r>
              <a:rPr lang="en-US" sz="3600" b="1" dirty="0"/>
              <a:t>susceptibility to exogenous influences such as light exposure, smoking, and pharmacological agents with putative mitochondrial toxic </a:t>
            </a:r>
            <a:r>
              <a:rPr lang="en-US" sz="3600" b="1" dirty="0" smtClean="0"/>
              <a:t>effects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01118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LHON Plus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Most cases with optic atrophy and dystonia have </a:t>
            </a:r>
            <a:r>
              <a:rPr lang="en-US" sz="4000" b="1" dirty="0" smtClean="0"/>
              <a:t>11696G&gt;A,14459G&gt;A</a:t>
            </a:r>
            <a:r>
              <a:rPr lang="en-US" sz="4000" b="1" dirty="0"/>
              <a:t>, or </a:t>
            </a:r>
            <a:r>
              <a:rPr lang="en-US" sz="4000" b="1" dirty="0" smtClean="0"/>
              <a:t>14596T&gt;A 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452014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LHON Plus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LHON “plus” disease with childhood onset has </a:t>
            </a:r>
            <a:r>
              <a:rPr lang="en-US" b="1" dirty="0" smtClean="0"/>
              <a:t>been described infrequently</a:t>
            </a:r>
          </a:p>
          <a:p>
            <a:r>
              <a:rPr lang="en-US" b="1" dirty="0" smtClean="0"/>
              <a:t>To </a:t>
            </a:r>
            <a:r>
              <a:rPr lang="en-US" b="1" dirty="0"/>
              <a:t>the best of our knowledge, </a:t>
            </a:r>
            <a:r>
              <a:rPr lang="en-US" b="1" dirty="0" smtClean="0"/>
              <a:t>few pediatric </a:t>
            </a:r>
            <a:r>
              <a:rPr lang="en-US" b="1" dirty="0"/>
              <a:t>patients with the </a:t>
            </a:r>
            <a:r>
              <a:rPr lang="en-US" b="1" dirty="0" smtClean="0"/>
              <a:t>11778G</a:t>
            </a:r>
          </a:p>
          <a:p>
            <a:r>
              <a:rPr lang="en-US" b="1" dirty="0" smtClean="0"/>
              <a:t>A </a:t>
            </a:r>
            <a:r>
              <a:rPr lang="en-US" b="1" dirty="0"/>
              <a:t>LHON </a:t>
            </a:r>
            <a:r>
              <a:rPr lang="en-US" b="1" dirty="0" smtClean="0"/>
              <a:t>mutation have </a:t>
            </a:r>
            <a:r>
              <a:rPr lang="en-US" b="1" dirty="0"/>
              <a:t>been reported with atypical </a:t>
            </a:r>
            <a:r>
              <a:rPr lang="en-US" b="1" dirty="0" smtClean="0"/>
              <a:t>Leigh-like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8806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7300" b="1" dirty="0" smtClean="0"/>
              <a:t>LHON plus</a:t>
            </a:r>
            <a:endParaRPr lang="en-US" sz="7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LHON plus is the name given to a rare variant of the syndrome with eye disease and other symptoms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84637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LHON and LHON plus treatment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Management </a:t>
            </a:r>
            <a:r>
              <a:rPr lang="en-US" sz="4000" b="1" dirty="0"/>
              <a:t>of affected individuals is largely supportive, with the provision of visual aids, help with occupational rehabilitation, and registration with the relevant social </a:t>
            </a:r>
            <a:r>
              <a:rPr lang="en-US" sz="4000" b="1" dirty="0" smtClean="0"/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11816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/>
              <a:t>LHON and LHON plus treatment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sz="4000" b="1" dirty="0"/>
              <a:t>ECG may reveal a pre-excitation syndrome in individuals harboring a </a:t>
            </a:r>
            <a:r>
              <a:rPr lang="en-US" sz="4000" b="1" dirty="0" err="1"/>
              <a:t>mtDNA</a:t>
            </a:r>
            <a:r>
              <a:rPr lang="en-US" sz="4000" b="1" dirty="0"/>
              <a:t> LHON-causing pathogenic variant; referral to cardiology can be considered and treatment for symptomatic individuals is the same as that in the general population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0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/>
              <a:t>LHON and LHON plus treatment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 </a:t>
            </a:r>
            <a:r>
              <a:rPr lang="en-US" dirty="0"/>
              <a:t>for raised intraocular pressure in individuals who have a LHON-causing pathogenic </a:t>
            </a:r>
            <a:r>
              <a:rPr lang="en-US" dirty="0" smtClean="0"/>
              <a:t>variant</a:t>
            </a:r>
          </a:p>
          <a:p>
            <a:r>
              <a:rPr lang="en-US" i="1" dirty="0" smtClean="0"/>
              <a:t>Agents/circumstances </a:t>
            </a:r>
            <a:r>
              <a:rPr lang="en-US" i="1" dirty="0"/>
              <a:t>to avoid</a:t>
            </a:r>
            <a:r>
              <a:rPr lang="en-US" dirty="0"/>
              <a:t>: Individuals harboring a </a:t>
            </a:r>
            <a:r>
              <a:rPr lang="en-US" dirty="0" err="1"/>
              <a:t>mtDNA</a:t>
            </a:r>
            <a:r>
              <a:rPr lang="en-US" dirty="0"/>
              <a:t> LHON-causing pathogenic variant should be strongly advised to moderate their alcohol intake and not to </a:t>
            </a:r>
            <a:r>
              <a:rPr lang="en-US" dirty="0" smtClean="0"/>
              <a:t>smoke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78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/>
              <a:t>LHON and LHON plus treatment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Avoid </a:t>
            </a:r>
            <a:r>
              <a:rPr lang="en-US" sz="4000" b="1" dirty="0"/>
              <a:t>exposure to other putative environmental triggers for visual loss, in particular industrial toxins and drugs with mitochondrial-toxic </a:t>
            </a:r>
            <a:r>
              <a:rPr lang="en-US" sz="4000" b="1" dirty="0" smtClean="0"/>
              <a:t>effects</a:t>
            </a:r>
            <a:endParaRPr lang="en-US" sz="4000" b="1" dirty="0"/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1778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LHON 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Affects </a:t>
            </a:r>
            <a:r>
              <a:rPr lang="en-US" sz="4000" b="1" dirty="0"/>
              <a:t>predominantly young adult </a:t>
            </a:r>
            <a:r>
              <a:rPr lang="en-US" sz="4000" b="1" dirty="0" smtClean="0"/>
              <a:t>males but is not </a:t>
            </a:r>
            <a:r>
              <a:rPr lang="en-US" sz="4000" b="1" dirty="0" smtClean="0"/>
              <a:t>X-linked</a:t>
            </a:r>
            <a:endParaRPr lang="en-US" sz="4000" b="1" dirty="0"/>
          </a:p>
          <a:p>
            <a:r>
              <a:rPr lang="en-US" sz="4000" b="1" dirty="0" smtClean="0"/>
              <a:t>LHON </a:t>
            </a:r>
            <a:r>
              <a:rPr lang="en-US" sz="4000" b="1" dirty="0"/>
              <a:t>is only transmitted through the </a:t>
            </a:r>
            <a:r>
              <a:rPr lang="en-US" sz="4000" b="1" dirty="0" smtClean="0"/>
              <a:t>mother</a:t>
            </a:r>
          </a:p>
          <a:p>
            <a:pPr lvl="1"/>
            <a:r>
              <a:rPr lang="en-US" sz="3600" b="1" dirty="0" smtClean="0"/>
              <a:t>Due </a:t>
            </a:r>
            <a:r>
              <a:rPr lang="en-US" sz="3600" b="1" dirty="0"/>
              <a:t>to mutations in the mitochondrial genome, and only the egg contributes mitochondria to the </a:t>
            </a:r>
            <a:r>
              <a:rPr lang="en-US" sz="3600" b="1" dirty="0" smtClean="0"/>
              <a:t>embryo</a:t>
            </a:r>
            <a:endParaRPr lang="en-US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76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LHON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Usually begins between ages 15-35 but can occur at any age</a:t>
            </a:r>
          </a:p>
          <a:p>
            <a:pPr lvl="1"/>
            <a:r>
              <a:rPr lang="en-US" sz="3600" b="1" dirty="0" smtClean="0"/>
              <a:t>Leads to legal blindness</a:t>
            </a:r>
          </a:p>
          <a:p>
            <a:r>
              <a:rPr lang="en-US" sz="4000" b="1" dirty="0"/>
              <a:t>59% prevalence rate of </a:t>
            </a:r>
            <a:r>
              <a:rPr lang="en-US" sz="4000" b="1" dirty="0" smtClean="0"/>
              <a:t>neurological abnormalities </a:t>
            </a:r>
            <a:r>
              <a:rPr lang="en-US" sz="4000" b="1" dirty="0"/>
              <a:t>associated with </a:t>
            </a:r>
            <a:r>
              <a:rPr lang="en-US" sz="4000" b="1" dirty="0" smtClean="0"/>
              <a:t>LHON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05143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4876800" cy="679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0" y="1066800"/>
            <a:ext cx="388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Maternal inheritance</a:t>
            </a:r>
          </a:p>
        </p:txBody>
      </p:sp>
    </p:spTree>
    <p:extLst>
      <p:ext uri="{BB962C8B-B14F-4D97-AF65-F5344CB8AC3E}">
        <p14:creationId xmlns:p14="http://schemas.microsoft.com/office/powerpoint/2010/main" val="375307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LHON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600" b="1" dirty="0" smtClean="0"/>
              <a:t>LHON: one of three pathogenic mutations</a:t>
            </a:r>
          </a:p>
          <a:p>
            <a:pPr marL="742950" lvl="2" indent="-342900"/>
            <a:r>
              <a:rPr lang="en-US" sz="3200" b="1" dirty="0" smtClean="0"/>
              <a:t>11778 G to A</a:t>
            </a:r>
          </a:p>
          <a:p>
            <a:pPr marL="742950" lvl="2" indent="-342900"/>
            <a:r>
              <a:rPr lang="en-US" sz="3200" b="1" dirty="0" smtClean="0"/>
              <a:t>3460 G to A </a:t>
            </a:r>
          </a:p>
          <a:p>
            <a:pPr marL="742950" lvl="2" indent="-342900"/>
            <a:r>
              <a:rPr lang="en-US" sz="3200" b="1" dirty="0" smtClean="0"/>
              <a:t>14484 T to C</a:t>
            </a:r>
          </a:p>
          <a:p>
            <a:pPr marL="742950" lvl="2" indent="-342900"/>
            <a:r>
              <a:rPr lang="en-US" sz="3200" b="1" dirty="0" smtClean="0"/>
              <a:t>ND4, ND1 and ND6 subunit genes of complex I of the oxidative phosphorylation chain in mitochondria</a:t>
            </a:r>
          </a:p>
        </p:txBody>
      </p:sp>
    </p:spTree>
    <p:extLst>
      <p:ext uri="{BB962C8B-B14F-4D97-AF65-F5344CB8AC3E}">
        <p14:creationId xmlns:p14="http://schemas.microsoft.com/office/powerpoint/2010/main" val="4091463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700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LHON plus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(</a:t>
            </a:r>
            <a:r>
              <a:rPr lang="en-US" sz="6000" b="1" dirty="0" smtClean="0"/>
              <a:t>other symptoms)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Multiple sclerosis like symptoms</a:t>
            </a:r>
          </a:p>
          <a:p>
            <a:r>
              <a:rPr lang="en-US" sz="4000" b="1" dirty="0" smtClean="0"/>
              <a:t>Eye</a:t>
            </a:r>
          </a:p>
          <a:p>
            <a:pPr lvl="1"/>
            <a:r>
              <a:rPr lang="en-US" sz="4000" b="1" dirty="0" smtClean="0"/>
              <a:t>Double vision</a:t>
            </a:r>
          </a:p>
          <a:p>
            <a:pPr lvl="1"/>
            <a:r>
              <a:rPr lang="en-US" sz="4000" b="1" dirty="0" smtClean="0"/>
              <a:t>Optic disc swelling</a:t>
            </a:r>
          </a:p>
          <a:p>
            <a:pPr lvl="1"/>
            <a:r>
              <a:rPr lang="en-US" sz="4000" b="1" dirty="0" smtClean="0"/>
              <a:t>Vision loss</a:t>
            </a:r>
          </a:p>
        </p:txBody>
      </p:sp>
    </p:spTree>
    <p:extLst>
      <p:ext uri="{BB962C8B-B14F-4D97-AF65-F5344CB8AC3E}">
        <p14:creationId xmlns:p14="http://schemas.microsoft.com/office/powerpoint/2010/main" val="4189306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82762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LHON plus </a:t>
            </a:r>
            <a:r>
              <a:rPr lang="en-US" sz="6000" b="1" dirty="0" smtClean="0"/>
              <a:t>symptoms: other neurological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>
            <a:normAutofit/>
          </a:bodyPr>
          <a:lstStyle/>
          <a:p>
            <a:r>
              <a:rPr lang="en-US" sz="4800" b="1" dirty="0"/>
              <a:t>Motor problems</a:t>
            </a:r>
          </a:p>
          <a:p>
            <a:pPr lvl="1"/>
            <a:r>
              <a:rPr lang="en-US" sz="4000" b="1" dirty="0"/>
              <a:t>Stiff walking</a:t>
            </a:r>
          </a:p>
          <a:p>
            <a:pPr lvl="1"/>
            <a:r>
              <a:rPr lang="en-US" sz="4000" b="1" dirty="0"/>
              <a:t>Spasticity </a:t>
            </a:r>
          </a:p>
          <a:p>
            <a:r>
              <a:rPr lang="en-US" sz="4800" b="1" dirty="0"/>
              <a:t>Bowel and bladder </a:t>
            </a:r>
            <a:r>
              <a:rPr lang="en-US" sz="4800" b="1" dirty="0" smtClean="0"/>
              <a:t>problems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035027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854</TotalTime>
  <Words>616</Words>
  <Application>Microsoft Office PowerPoint</Application>
  <PresentationFormat>On-screen Show (4:3)</PresentationFormat>
  <Paragraphs>83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LHON/LHON plus</vt:lpstr>
      <vt:lpstr>LHON</vt:lpstr>
      <vt:lpstr>LHON </vt:lpstr>
      <vt:lpstr>LHON</vt:lpstr>
      <vt:lpstr>PowerPoint Presentation</vt:lpstr>
      <vt:lpstr>LHON</vt:lpstr>
      <vt:lpstr>PowerPoint Presentation</vt:lpstr>
      <vt:lpstr>LHON plus  (other symptoms) </vt:lpstr>
      <vt:lpstr>LHON plus symptoms: other neurological</vt:lpstr>
      <vt:lpstr> Neurological issues </vt:lpstr>
      <vt:lpstr>Neurological issues </vt:lpstr>
      <vt:lpstr>MRI findings</vt:lpstr>
      <vt:lpstr>PowerPoint Presentation</vt:lpstr>
      <vt:lpstr>LHON Plus</vt:lpstr>
      <vt:lpstr>PowerPoint Presentation</vt:lpstr>
      <vt:lpstr>PowerPoint Presentation</vt:lpstr>
      <vt:lpstr>PowerPoint Presentation</vt:lpstr>
      <vt:lpstr>LHON plus: etiology</vt:lpstr>
      <vt:lpstr>LHON plus: etiology</vt:lpstr>
      <vt:lpstr>LHON plus: etiology</vt:lpstr>
      <vt:lpstr>LHON plus: etiology</vt:lpstr>
      <vt:lpstr>LHON Plus</vt:lpstr>
      <vt:lpstr>LHON Plus</vt:lpstr>
      <vt:lpstr> LHON plus</vt:lpstr>
      <vt:lpstr>LHON and LHON plus treatment</vt:lpstr>
      <vt:lpstr>LHON and LHON plus treatment</vt:lpstr>
      <vt:lpstr>LHON and LHON plus treatment</vt:lpstr>
      <vt:lpstr>LHON and LHON plus treatment</vt:lpstr>
    </vt:vector>
  </TitlesOfParts>
  <Company>Children's National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LHON/LHON like</dc:title>
  <dc:creator>Gropman, Andrea</dc:creator>
  <cp:lastModifiedBy>Gropman, Andrea</cp:lastModifiedBy>
  <cp:revision>32</cp:revision>
  <dcterms:created xsi:type="dcterms:W3CDTF">2019-06-19T12:02:25Z</dcterms:created>
  <dcterms:modified xsi:type="dcterms:W3CDTF">2019-06-27T02:34:39Z</dcterms:modified>
</cp:coreProperties>
</file>