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1.xml" ContentType="application/vnd.openxmlformats-officedocument.drawingml.chartshape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3"/>
  </p:notesMasterIdLst>
  <p:handoutMasterIdLst>
    <p:handoutMasterId r:id="rId34"/>
  </p:handoutMasterIdLst>
  <p:sldIdLst>
    <p:sldId id="379" r:id="rId5"/>
    <p:sldId id="375" r:id="rId6"/>
    <p:sldId id="443" r:id="rId7"/>
    <p:sldId id="386" r:id="rId8"/>
    <p:sldId id="468" r:id="rId9"/>
    <p:sldId id="401" r:id="rId10"/>
    <p:sldId id="406" r:id="rId11"/>
    <p:sldId id="404" r:id="rId12"/>
    <p:sldId id="417" r:id="rId13"/>
    <p:sldId id="413" r:id="rId14"/>
    <p:sldId id="414" r:id="rId15"/>
    <p:sldId id="418" r:id="rId16"/>
    <p:sldId id="451" r:id="rId17"/>
    <p:sldId id="419" r:id="rId18"/>
    <p:sldId id="461" r:id="rId19"/>
    <p:sldId id="420" r:id="rId20"/>
    <p:sldId id="421" r:id="rId21"/>
    <p:sldId id="423" r:id="rId22"/>
    <p:sldId id="455" r:id="rId23"/>
    <p:sldId id="456" r:id="rId24"/>
    <p:sldId id="457" r:id="rId25"/>
    <p:sldId id="458" r:id="rId26"/>
    <p:sldId id="460" r:id="rId27"/>
    <p:sldId id="452" r:id="rId28"/>
    <p:sldId id="400" r:id="rId29"/>
    <p:sldId id="465" r:id="rId30"/>
    <p:sldId id="467" r:id="rId31"/>
    <p:sldId id="442" r:id="rId3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rry, Kimberly" initials="PK" lastIdx="3" clrIdx="0">
    <p:extLst>
      <p:ext uri="{19B8F6BF-5375-455C-9EA6-DF929625EA0E}">
        <p15:presenceInfo xmlns:p15="http://schemas.microsoft.com/office/powerpoint/2012/main" userId="S-1-5-21-2587397230-3316739918-3431996274-312034" providerId="AD"/>
      </p:ext>
    </p:extLst>
  </p:cmAuthor>
  <p:cmAuthor id="2" name="Killen, Charles" initials="KC" lastIdx="34" clrIdx="1">
    <p:extLst>
      <p:ext uri="{19B8F6BF-5375-455C-9EA6-DF929625EA0E}">
        <p15:presenceInfo xmlns:p15="http://schemas.microsoft.com/office/powerpoint/2012/main" userId="S-1-5-21-3140086735-3583568930-895471571-30122" providerId="AD"/>
      </p:ext>
    </p:extLst>
  </p:cmAuthor>
  <p:cmAuthor id="3" name="Vincent, Rachel" initials="VR" lastIdx="11" clrIdx="2">
    <p:extLst>
      <p:ext uri="{19B8F6BF-5375-455C-9EA6-DF929625EA0E}">
        <p15:presenceInfo xmlns:p15="http://schemas.microsoft.com/office/powerpoint/2012/main" userId="S-1-5-21-2587397230-3316739918-3431996274-290082" providerId="AD"/>
      </p:ext>
    </p:extLst>
  </p:cmAuthor>
  <p:cmAuthor id="4" name="Cortright" initials="DCX" lastIdx="7" clrIdx="3">
    <p:extLst>
      <p:ext uri="{19B8F6BF-5375-455C-9EA6-DF929625EA0E}">
        <p15:presenceInfo xmlns:p15="http://schemas.microsoft.com/office/powerpoint/2012/main" userId="Cortrigh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F7B7D"/>
    <a:srgbClr val="20B04D"/>
    <a:srgbClr val="358F92"/>
    <a:srgbClr val="C2D2DC"/>
    <a:srgbClr val="147D7F"/>
    <a:srgbClr val="80BFE8"/>
    <a:srgbClr val="53A1A2"/>
    <a:srgbClr val="899CAB"/>
    <a:srgbClr val="0491AF"/>
    <a:srgbClr val="4AC0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95" autoAdjust="0"/>
    <p:restoredTop sz="49614" autoAdjust="0"/>
  </p:normalViewPr>
  <p:slideViewPr>
    <p:cSldViewPr snapToGrid="0">
      <p:cViewPr varScale="1">
        <p:scale>
          <a:sx n="52" d="100"/>
          <a:sy n="52" d="100"/>
        </p:scale>
        <p:origin x="3112" y="16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20" d="100"/>
        <a:sy n="120" d="100"/>
      </p:scale>
      <p:origin x="0" y="-1925"/>
    </p:cViewPr>
  </p:sorterViewPr>
  <p:notesViewPr>
    <p:cSldViewPr snapToGrid="0">
      <p:cViewPr>
        <p:scale>
          <a:sx n="100" d="100"/>
          <a:sy n="100" d="100"/>
        </p:scale>
        <p:origin x="2357" y="-95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commentAuthors" Target="commentAuthors.xml"/><Relationship Id="rId8" Type="http://schemas.openxmlformats.org/officeDocument/2006/relationships/slide" Target="slides/slide4.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8205128205128"/>
          <c:y val="0"/>
          <c:w val="0.829059829059829"/>
          <c:h val="0.89814814814814803"/>
        </c:manualLayout>
      </c:layout>
      <c:pieChart>
        <c:varyColors val="1"/>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8205128205128"/>
          <c:y val="0"/>
          <c:w val="0.829059829059829"/>
          <c:h val="0.89814814814814803"/>
        </c:manualLayout>
      </c:layout>
      <c:pieChart>
        <c:varyColors val="1"/>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8205128205128"/>
          <c:y val="0"/>
          <c:w val="0.829059829059829"/>
          <c:h val="0.89814814814814803"/>
        </c:manualLayout>
      </c:layout>
      <c:pieChart>
        <c:varyColors val="1"/>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8205128205128"/>
          <c:y val="0"/>
          <c:w val="0.829059829059829"/>
          <c:h val="0.89814814814814803"/>
        </c:manualLayout>
      </c:layout>
      <c:pieChart>
        <c:varyColors val="1"/>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0.05322</cdr:x>
      <cdr:y>0</cdr:y>
    </cdr:from>
    <cdr:to>
      <cdr:x>1</cdr:x>
      <cdr:y>0.89045</cdr:y>
    </cdr:to>
    <cdr:sp macro="" textlink="">
      <cdr:nvSpPr>
        <cdr:cNvPr id="2" name="TextBox 4"/>
        <cdr:cNvSpPr txBox="1"/>
      </cdr:nvSpPr>
      <cdr:spPr>
        <a:xfrm xmlns:a="http://schemas.openxmlformats.org/drawingml/2006/main">
          <a:off x="170329" y="0"/>
          <a:ext cx="3030071" cy="175432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xmlns:a="http://schemas.openxmlformats.org/drawingml/2006/main">
          <a:r>
            <a:rPr lang="en-US" sz="1800" b="1" kern="1200" dirty="0">
              <a:solidFill>
                <a:schemeClr val="tx1"/>
              </a:solidFill>
              <a:latin typeface="+mn-lt"/>
              <a:ea typeface="+mn-ea"/>
              <a:cs typeface="+mn-cs"/>
            </a:rPr>
            <a:t>Beneficiaries complete this form to document special conditions, subsidies, and IRWEs so decisions are based on the real value of the work</a:t>
          </a:r>
          <a:r>
            <a:rPr lang="en-US" sz="1800" b="1" dirty="0"/>
            <a:t>.</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372" cy="466412"/>
          </a:xfrm>
          <a:prstGeom prst="rect">
            <a:avLst/>
          </a:prstGeom>
        </p:spPr>
        <p:txBody>
          <a:bodyPr vert="horz" lIns="91704" tIns="45853" rIns="91704" bIns="45853" rtlCol="0"/>
          <a:lstStyle>
            <a:lvl1pPr algn="l">
              <a:defRPr sz="1200"/>
            </a:lvl1pPr>
          </a:lstStyle>
          <a:p>
            <a:endParaRPr lang="en-US"/>
          </a:p>
        </p:txBody>
      </p:sp>
      <p:sp>
        <p:nvSpPr>
          <p:cNvPr id="3" name="Date Placeholder 2"/>
          <p:cNvSpPr>
            <a:spLocks noGrp="1"/>
          </p:cNvSpPr>
          <p:nvPr>
            <p:ph type="dt" sz="quarter" idx="1"/>
          </p:nvPr>
        </p:nvSpPr>
        <p:spPr>
          <a:xfrm>
            <a:off x="3970438" y="1"/>
            <a:ext cx="3038372" cy="466412"/>
          </a:xfrm>
          <a:prstGeom prst="rect">
            <a:avLst/>
          </a:prstGeom>
        </p:spPr>
        <p:txBody>
          <a:bodyPr vert="horz" lIns="91704" tIns="45853" rIns="91704" bIns="45853" rtlCol="0"/>
          <a:lstStyle>
            <a:lvl1pPr algn="r">
              <a:defRPr sz="1200"/>
            </a:lvl1pPr>
          </a:lstStyle>
          <a:p>
            <a:fld id="{350DFF5F-05AF-432E-BAAD-55DFFA8C3476}" type="datetimeFigureOut">
              <a:rPr lang="en-US" smtClean="0"/>
              <a:t>6/25/19</a:t>
            </a:fld>
            <a:endParaRPr lang="en-US"/>
          </a:p>
        </p:txBody>
      </p:sp>
      <p:sp>
        <p:nvSpPr>
          <p:cNvPr id="4" name="Footer Placeholder 3"/>
          <p:cNvSpPr>
            <a:spLocks noGrp="1"/>
          </p:cNvSpPr>
          <p:nvPr>
            <p:ph type="ftr" sz="quarter" idx="2"/>
          </p:nvPr>
        </p:nvSpPr>
        <p:spPr>
          <a:xfrm>
            <a:off x="1" y="8829991"/>
            <a:ext cx="3038372" cy="466411"/>
          </a:xfrm>
          <a:prstGeom prst="rect">
            <a:avLst/>
          </a:prstGeom>
        </p:spPr>
        <p:txBody>
          <a:bodyPr vert="horz" lIns="91704" tIns="45853" rIns="91704" bIns="45853" rtlCol="0" anchor="b"/>
          <a:lstStyle>
            <a:lvl1pPr algn="l">
              <a:defRPr sz="1200"/>
            </a:lvl1pPr>
          </a:lstStyle>
          <a:p>
            <a:endParaRPr lang="en-US"/>
          </a:p>
        </p:txBody>
      </p:sp>
      <p:sp>
        <p:nvSpPr>
          <p:cNvPr id="5" name="Slide Number Placeholder 4"/>
          <p:cNvSpPr>
            <a:spLocks noGrp="1"/>
          </p:cNvSpPr>
          <p:nvPr>
            <p:ph type="sldNum" sz="quarter" idx="3"/>
          </p:nvPr>
        </p:nvSpPr>
        <p:spPr>
          <a:xfrm>
            <a:off x="3970438" y="8829991"/>
            <a:ext cx="3038372" cy="466411"/>
          </a:xfrm>
          <a:prstGeom prst="rect">
            <a:avLst/>
          </a:prstGeom>
        </p:spPr>
        <p:txBody>
          <a:bodyPr vert="horz" lIns="91704" tIns="45853" rIns="91704" bIns="45853" rtlCol="0" anchor="b"/>
          <a:lstStyle>
            <a:lvl1pPr algn="r">
              <a:defRPr sz="1200"/>
            </a:lvl1pPr>
          </a:lstStyle>
          <a:p>
            <a:fld id="{D88E7F0C-6F0E-45E6-A46F-B22D232BCD85}" type="slidenum">
              <a:rPr lang="en-US" smtClean="0"/>
              <a:t>‹#›</a:t>
            </a:fld>
            <a:endParaRPr lang="en-US"/>
          </a:p>
        </p:txBody>
      </p:sp>
    </p:spTree>
    <p:extLst>
      <p:ext uri="{BB962C8B-B14F-4D97-AF65-F5344CB8AC3E}">
        <p14:creationId xmlns:p14="http://schemas.microsoft.com/office/powerpoint/2010/main" val="32045655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55" tIns="46577" rIns="93155" bIns="46577"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3155" tIns="46577" rIns="93155" bIns="46577" rtlCol="0"/>
          <a:lstStyle>
            <a:lvl1pPr algn="r">
              <a:defRPr sz="1200"/>
            </a:lvl1pPr>
          </a:lstStyle>
          <a:p>
            <a:fld id="{950E2B55-7368-4ED0-8184-9A69BA72962C}" type="datetimeFigureOut">
              <a:rPr lang="en-US" smtClean="0"/>
              <a:t>6/25/19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55" tIns="46577" rIns="93155" bIns="46577"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55" tIns="46577" rIns="93155" bIns="4657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55" tIns="46577" rIns="93155" bIns="46577"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55" tIns="46577" rIns="93155" bIns="46577" rtlCol="0" anchor="b"/>
          <a:lstStyle>
            <a:lvl1pPr algn="r">
              <a:defRPr sz="1200"/>
            </a:lvl1pPr>
          </a:lstStyle>
          <a:p>
            <a:fld id="{D8AD8C53-ECBC-44FC-9144-A8C38BDE651D}" type="slidenum">
              <a:rPr lang="en-US" smtClean="0"/>
              <a:t>‹#›</a:t>
            </a:fld>
            <a:endParaRPr lang="en-US"/>
          </a:p>
        </p:txBody>
      </p:sp>
    </p:spTree>
    <p:extLst>
      <p:ext uri="{BB962C8B-B14F-4D97-AF65-F5344CB8AC3E}">
        <p14:creationId xmlns:p14="http://schemas.microsoft.com/office/powerpoint/2010/main" val="4160685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38320"/>
            <a:ext cx="5608320" cy="4593866"/>
          </a:xfrm>
        </p:spPr>
        <p:txBody>
          <a:bodyPr/>
          <a:lstStyle/>
          <a:p>
            <a:endParaRPr lang="en-US" dirty="0"/>
          </a:p>
        </p:txBody>
      </p:sp>
      <p:sp>
        <p:nvSpPr>
          <p:cNvPr id="4" name="Slide Number Placeholder 3"/>
          <p:cNvSpPr>
            <a:spLocks noGrp="1"/>
          </p:cNvSpPr>
          <p:nvPr>
            <p:ph type="sldNum" sz="quarter" idx="10"/>
          </p:nvPr>
        </p:nvSpPr>
        <p:spPr/>
        <p:txBody>
          <a:bodyPr/>
          <a:lstStyle/>
          <a:p>
            <a:fld id="{7AA6493C-F506-43B6-9B4D-1CDB5879358C}" type="slidenum">
              <a:rPr lang="en-US" smtClean="0"/>
              <a:t>1</a:t>
            </a:fld>
            <a:endParaRPr lang="en-US"/>
          </a:p>
        </p:txBody>
      </p:sp>
    </p:spTree>
    <p:extLst>
      <p:ext uri="{BB962C8B-B14F-4D97-AF65-F5344CB8AC3E}">
        <p14:creationId xmlns:p14="http://schemas.microsoft.com/office/powerpoint/2010/main" val="21359423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a:ln/>
        </p:spPr>
      </p:sp>
      <p:sp>
        <p:nvSpPr>
          <p:cNvPr id="111620" name="Slide Number Placeholder 3"/>
          <p:cNvSpPr>
            <a:spLocks noGrp="1"/>
          </p:cNvSpPr>
          <p:nvPr>
            <p:ph type="sldNum" sz="quarter" idx="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725" eaLnBrk="0" hangingPunct="0">
              <a:defRPr sz="2400" b="1">
                <a:solidFill>
                  <a:srgbClr val="DDDDDD"/>
                </a:solidFill>
                <a:latin typeface="Times New Roman" pitchFamily="18" charset="0"/>
              </a:defRPr>
            </a:lvl1pPr>
            <a:lvl2pPr marL="742649" indent="-285635" defTabSz="926725" eaLnBrk="0" hangingPunct="0">
              <a:defRPr sz="2400" b="1">
                <a:solidFill>
                  <a:srgbClr val="DDDDDD"/>
                </a:solidFill>
                <a:latin typeface="Times New Roman" pitchFamily="18" charset="0"/>
              </a:defRPr>
            </a:lvl2pPr>
            <a:lvl3pPr marL="1142538" indent="-228508" defTabSz="926725" eaLnBrk="0" hangingPunct="0">
              <a:defRPr sz="2400" b="1">
                <a:solidFill>
                  <a:srgbClr val="DDDDDD"/>
                </a:solidFill>
                <a:latin typeface="Times New Roman" pitchFamily="18" charset="0"/>
              </a:defRPr>
            </a:lvl3pPr>
            <a:lvl4pPr marL="1599551" indent="-228508" defTabSz="926725" eaLnBrk="0" hangingPunct="0">
              <a:defRPr sz="2400" b="1">
                <a:solidFill>
                  <a:srgbClr val="DDDDDD"/>
                </a:solidFill>
                <a:latin typeface="Times New Roman" pitchFamily="18" charset="0"/>
              </a:defRPr>
            </a:lvl4pPr>
            <a:lvl5pPr marL="2056568" indent="-228508" defTabSz="926725" eaLnBrk="0" hangingPunct="0">
              <a:defRPr sz="2400" b="1">
                <a:solidFill>
                  <a:srgbClr val="DDDDDD"/>
                </a:solidFill>
                <a:latin typeface="Times New Roman" pitchFamily="18" charset="0"/>
              </a:defRPr>
            </a:lvl5pPr>
            <a:lvl6pPr marL="2513583" indent="-228508" defTabSz="926725" eaLnBrk="0" fontAlgn="base" hangingPunct="0">
              <a:spcBef>
                <a:spcPct val="0"/>
              </a:spcBef>
              <a:spcAft>
                <a:spcPct val="0"/>
              </a:spcAft>
              <a:defRPr sz="2400" b="1">
                <a:solidFill>
                  <a:srgbClr val="DDDDDD"/>
                </a:solidFill>
                <a:latin typeface="Times New Roman" pitchFamily="18" charset="0"/>
              </a:defRPr>
            </a:lvl6pPr>
            <a:lvl7pPr marL="2970596" indent="-228508" defTabSz="926725" eaLnBrk="0" fontAlgn="base" hangingPunct="0">
              <a:spcBef>
                <a:spcPct val="0"/>
              </a:spcBef>
              <a:spcAft>
                <a:spcPct val="0"/>
              </a:spcAft>
              <a:defRPr sz="2400" b="1">
                <a:solidFill>
                  <a:srgbClr val="DDDDDD"/>
                </a:solidFill>
                <a:latin typeface="Times New Roman" pitchFamily="18" charset="0"/>
              </a:defRPr>
            </a:lvl7pPr>
            <a:lvl8pPr marL="3427611" indent="-228508" defTabSz="926725" eaLnBrk="0" fontAlgn="base" hangingPunct="0">
              <a:spcBef>
                <a:spcPct val="0"/>
              </a:spcBef>
              <a:spcAft>
                <a:spcPct val="0"/>
              </a:spcAft>
              <a:defRPr sz="2400" b="1">
                <a:solidFill>
                  <a:srgbClr val="DDDDDD"/>
                </a:solidFill>
                <a:latin typeface="Times New Roman" pitchFamily="18" charset="0"/>
              </a:defRPr>
            </a:lvl8pPr>
            <a:lvl9pPr marL="3884626" indent="-228508" defTabSz="926725" eaLnBrk="0" fontAlgn="base" hangingPunct="0">
              <a:spcBef>
                <a:spcPct val="0"/>
              </a:spcBef>
              <a:spcAft>
                <a:spcPct val="0"/>
              </a:spcAft>
              <a:defRPr sz="2400" b="1">
                <a:solidFill>
                  <a:srgbClr val="DDDDDD"/>
                </a:solidFill>
                <a:latin typeface="Times New Roman" pitchFamily="18" charset="0"/>
              </a:defRPr>
            </a:lvl9pPr>
          </a:lstStyle>
          <a:p>
            <a:pPr eaLnBrk="1" hangingPunct="1">
              <a:defRPr/>
            </a:pPr>
            <a:fld id="{0E712A37-4A70-4F5B-BF5C-DDD880AFE49E}" type="slidenum">
              <a:rPr lang="en-US" sz="1100" b="0">
                <a:solidFill>
                  <a:prstClr val="black"/>
                </a:solidFill>
                <a:latin typeface="Arial" pitchFamily="34" charset="0"/>
              </a:rPr>
              <a:pPr eaLnBrk="1" hangingPunct="1">
                <a:defRPr/>
              </a:pPr>
              <a:t>10</a:t>
            </a:fld>
            <a:endParaRPr lang="en-US" sz="1100" b="0">
              <a:solidFill>
                <a:prstClr val="black"/>
              </a:solidFill>
              <a:latin typeface="Arial" pitchFamily="34" charset="0"/>
            </a:endParaRPr>
          </a:p>
        </p:txBody>
      </p:sp>
      <p:sp>
        <p:nvSpPr>
          <p:cNvPr id="2" name="Notes Placeholder 1"/>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36537496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a:ln/>
        </p:spPr>
      </p:sp>
      <p:sp>
        <p:nvSpPr>
          <p:cNvPr id="111620" name="Slide Number Placeholder 3"/>
          <p:cNvSpPr>
            <a:spLocks noGrp="1"/>
          </p:cNvSpPr>
          <p:nvPr>
            <p:ph type="sldNum" sz="quarter" idx="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725" eaLnBrk="0" hangingPunct="0">
              <a:defRPr sz="2400" b="1">
                <a:solidFill>
                  <a:srgbClr val="DDDDDD"/>
                </a:solidFill>
                <a:latin typeface="Times New Roman" pitchFamily="18" charset="0"/>
              </a:defRPr>
            </a:lvl1pPr>
            <a:lvl2pPr marL="742649" indent="-285635" defTabSz="926725" eaLnBrk="0" hangingPunct="0">
              <a:defRPr sz="2400" b="1">
                <a:solidFill>
                  <a:srgbClr val="DDDDDD"/>
                </a:solidFill>
                <a:latin typeface="Times New Roman" pitchFamily="18" charset="0"/>
              </a:defRPr>
            </a:lvl2pPr>
            <a:lvl3pPr marL="1142538" indent="-228508" defTabSz="926725" eaLnBrk="0" hangingPunct="0">
              <a:defRPr sz="2400" b="1">
                <a:solidFill>
                  <a:srgbClr val="DDDDDD"/>
                </a:solidFill>
                <a:latin typeface="Times New Roman" pitchFamily="18" charset="0"/>
              </a:defRPr>
            </a:lvl3pPr>
            <a:lvl4pPr marL="1599551" indent="-228508" defTabSz="926725" eaLnBrk="0" hangingPunct="0">
              <a:defRPr sz="2400" b="1">
                <a:solidFill>
                  <a:srgbClr val="DDDDDD"/>
                </a:solidFill>
                <a:latin typeface="Times New Roman" pitchFamily="18" charset="0"/>
              </a:defRPr>
            </a:lvl4pPr>
            <a:lvl5pPr marL="2056568" indent="-228508" defTabSz="926725" eaLnBrk="0" hangingPunct="0">
              <a:defRPr sz="2400" b="1">
                <a:solidFill>
                  <a:srgbClr val="DDDDDD"/>
                </a:solidFill>
                <a:latin typeface="Times New Roman" pitchFamily="18" charset="0"/>
              </a:defRPr>
            </a:lvl5pPr>
            <a:lvl6pPr marL="2513583" indent="-228508" defTabSz="926725" eaLnBrk="0" fontAlgn="base" hangingPunct="0">
              <a:spcBef>
                <a:spcPct val="0"/>
              </a:spcBef>
              <a:spcAft>
                <a:spcPct val="0"/>
              </a:spcAft>
              <a:defRPr sz="2400" b="1">
                <a:solidFill>
                  <a:srgbClr val="DDDDDD"/>
                </a:solidFill>
                <a:latin typeface="Times New Roman" pitchFamily="18" charset="0"/>
              </a:defRPr>
            </a:lvl6pPr>
            <a:lvl7pPr marL="2970596" indent="-228508" defTabSz="926725" eaLnBrk="0" fontAlgn="base" hangingPunct="0">
              <a:spcBef>
                <a:spcPct val="0"/>
              </a:spcBef>
              <a:spcAft>
                <a:spcPct val="0"/>
              </a:spcAft>
              <a:defRPr sz="2400" b="1">
                <a:solidFill>
                  <a:srgbClr val="DDDDDD"/>
                </a:solidFill>
                <a:latin typeface="Times New Roman" pitchFamily="18" charset="0"/>
              </a:defRPr>
            </a:lvl7pPr>
            <a:lvl8pPr marL="3427611" indent="-228508" defTabSz="926725" eaLnBrk="0" fontAlgn="base" hangingPunct="0">
              <a:spcBef>
                <a:spcPct val="0"/>
              </a:spcBef>
              <a:spcAft>
                <a:spcPct val="0"/>
              </a:spcAft>
              <a:defRPr sz="2400" b="1">
                <a:solidFill>
                  <a:srgbClr val="DDDDDD"/>
                </a:solidFill>
                <a:latin typeface="Times New Roman" pitchFamily="18" charset="0"/>
              </a:defRPr>
            </a:lvl8pPr>
            <a:lvl9pPr marL="3884626" indent="-228508" defTabSz="926725" eaLnBrk="0" fontAlgn="base" hangingPunct="0">
              <a:spcBef>
                <a:spcPct val="0"/>
              </a:spcBef>
              <a:spcAft>
                <a:spcPct val="0"/>
              </a:spcAft>
              <a:defRPr sz="2400" b="1">
                <a:solidFill>
                  <a:srgbClr val="DDDDDD"/>
                </a:solidFill>
                <a:latin typeface="Times New Roman" pitchFamily="18" charset="0"/>
              </a:defRPr>
            </a:lvl9pPr>
          </a:lstStyle>
          <a:p>
            <a:pPr eaLnBrk="1" hangingPunct="1">
              <a:defRPr/>
            </a:pPr>
            <a:fld id="{0E712A37-4A70-4F5B-BF5C-DDD880AFE49E}" type="slidenum">
              <a:rPr lang="en-US" sz="1100" b="0">
                <a:solidFill>
                  <a:prstClr val="black"/>
                </a:solidFill>
                <a:latin typeface="Arial" pitchFamily="34" charset="0"/>
              </a:rPr>
              <a:pPr eaLnBrk="1" hangingPunct="1">
                <a:defRPr/>
              </a:pPr>
              <a:t>11</a:t>
            </a:fld>
            <a:endParaRPr lang="en-US" sz="1100" b="0">
              <a:solidFill>
                <a:prstClr val="black"/>
              </a:solidFill>
              <a:latin typeface="Arial" pitchFamily="34" charset="0"/>
            </a:endParaRPr>
          </a:p>
        </p:txBody>
      </p:sp>
      <p:sp>
        <p:nvSpPr>
          <p:cNvPr id="2" name="Notes Placeholder 1"/>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22265181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38320"/>
            <a:ext cx="5608320" cy="4593866"/>
          </a:xfrm>
        </p:spPr>
        <p:txBody>
          <a:bodyPr/>
          <a:lstStyle/>
          <a:p>
            <a:endParaRPr lang="en-US" dirty="0"/>
          </a:p>
        </p:txBody>
      </p:sp>
      <p:sp>
        <p:nvSpPr>
          <p:cNvPr id="4" name="Slide Number Placeholder 3"/>
          <p:cNvSpPr>
            <a:spLocks noGrp="1"/>
          </p:cNvSpPr>
          <p:nvPr>
            <p:ph type="sldNum" sz="quarter" idx="10"/>
          </p:nvPr>
        </p:nvSpPr>
        <p:spPr/>
        <p:txBody>
          <a:bodyPr/>
          <a:lstStyle/>
          <a:p>
            <a:fld id="{7AA6493C-F506-43B6-9B4D-1CDB5879358C}" type="slidenum">
              <a:rPr lang="en-US" smtClean="0"/>
              <a:t>12</a:t>
            </a:fld>
            <a:endParaRPr lang="en-US"/>
          </a:p>
        </p:txBody>
      </p:sp>
    </p:spTree>
    <p:extLst>
      <p:ext uri="{BB962C8B-B14F-4D97-AF65-F5344CB8AC3E}">
        <p14:creationId xmlns:p14="http://schemas.microsoft.com/office/powerpoint/2010/main" val="23864567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AD8C53-ECBC-44FC-9144-A8C38BDE651D}" type="slidenum">
              <a:rPr lang="en-US" smtClean="0"/>
              <a:t>13</a:t>
            </a:fld>
            <a:endParaRPr lang="en-US"/>
          </a:p>
        </p:txBody>
      </p:sp>
    </p:spTree>
    <p:extLst>
      <p:ext uri="{BB962C8B-B14F-4D97-AF65-F5344CB8AC3E}">
        <p14:creationId xmlns:p14="http://schemas.microsoft.com/office/powerpoint/2010/main" val="22817169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38320"/>
            <a:ext cx="5608320" cy="4593866"/>
          </a:xfrm>
        </p:spPr>
        <p:txBody>
          <a:bodyPr/>
          <a:lstStyle/>
          <a:p>
            <a:pPr defTabSz="917235">
              <a:defRPr/>
            </a:pPr>
            <a:endParaRPr lang="en-US" dirty="0"/>
          </a:p>
        </p:txBody>
      </p:sp>
      <p:sp>
        <p:nvSpPr>
          <p:cNvPr id="4" name="Slide Number Placeholder 3"/>
          <p:cNvSpPr>
            <a:spLocks noGrp="1"/>
          </p:cNvSpPr>
          <p:nvPr>
            <p:ph type="sldNum" sz="quarter" idx="10"/>
          </p:nvPr>
        </p:nvSpPr>
        <p:spPr/>
        <p:txBody>
          <a:bodyPr/>
          <a:lstStyle/>
          <a:p>
            <a:fld id="{7AA6493C-F506-43B6-9B4D-1CDB5879358C}" type="slidenum">
              <a:rPr lang="en-US" smtClean="0"/>
              <a:t>14</a:t>
            </a:fld>
            <a:endParaRPr lang="en-US"/>
          </a:p>
        </p:txBody>
      </p:sp>
    </p:spTree>
    <p:extLst>
      <p:ext uri="{BB962C8B-B14F-4D97-AF65-F5344CB8AC3E}">
        <p14:creationId xmlns:p14="http://schemas.microsoft.com/office/powerpoint/2010/main" val="26538301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38320"/>
            <a:ext cx="5608320" cy="4593866"/>
          </a:xfrm>
        </p:spPr>
        <p:txBody>
          <a:bodyPr/>
          <a:lstStyle/>
          <a:p>
            <a:pPr defTabSz="917235">
              <a:defRPr/>
            </a:pPr>
            <a:endParaRPr lang="en-US" dirty="0"/>
          </a:p>
        </p:txBody>
      </p:sp>
      <p:sp>
        <p:nvSpPr>
          <p:cNvPr id="4" name="Slide Number Placeholder 3"/>
          <p:cNvSpPr>
            <a:spLocks noGrp="1"/>
          </p:cNvSpPr>
          <p:nvPr>
            <p:ph type="sldNum" sz="quarter" idx="10"/>
          </p:nvPr>
        </p:nvSpPr>
        <p:spPr/>
        <p:txBody>
          <a:bodyPr/>
          <a:lstStyle/>
          <a:p>
            <a:fld id="{7AA6493C-F506-43B6-9B4D-1CDB5879358C}" type="slidenum">
              <a:rPr lang="en-US" smtClean="0"/>
              <a:t>15</a:t>
            </a:fld>
            <a:endParaRPr lang="en-US"/>
          </a:p>
        </p:txBody>
      </p:sp>
    </p:spTree>
    <p:extLst>
      <p:ext uri="{BB962C8B-B14F-4D97-AF65-F5344CB8AC3E}">
        <p14:creationId xmlns:p14="http://schemas.microsoft.com/office/powerpoint/2010/main" val="15100245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38320"/>
            <a:ext cx="5608320" cy="4593866"/>
          </a:xfrm>
        </p:spPr>
        <p:txBody>
          <a:bodyPr/>
          <a:lstStyle/>
          <a:p>
            <a:endParaRPr lang="en-US" dirty="0"/>
          </a:p>
        </p:txBody>
      </p:sp>
      <p:sp>
        <p:nvSpPr>
          <p:cNvPr id="4" name="Slide Number Placeholder 3"/>
          <p:cNvSpPr>
            <a:spLocks noGrp="1"/>
          </p:cNvSpPr>
          <p:nvPr>
            <p:ph type="sldNum" sz="quarter" idx="10"/>
          </p:nvPr>
        </p:nvSpPr>
        <p:spPr/>
        <p:txBody>
          <a:bodyPr/>
          <a:lstStyle/>
          <a:p>
            <a:fld id="{7AA6493C-F506-43B6-9B4D-1CDB5879358C}" type="slidenum">
              <a:rPr lang="en-US" smtClean="0"/>
              <a:t>16</a:t>
            </a:fld>
            <a:endParaRPr lang="en-US"/>
          </a:p>
        </p:txBody>
      </p:sp>
    </p:spTree>
    <p:extLst>
      <p:ext uri="{BB962C8B-B14F-4D97-AF65-F5344CB8AC3E}">
        <p14:creationId xmlns:p14="http://schemas.microsoft.com/office/powerpoint/2010/main" val="7700108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38320"/>
            <a:ext cx="5608320" cy="4593866"/>
          </a:xfrm>
        </p:spPr>
        <p:txBody>
          <a:bodyPr/>
          <a:lstStyle/>
          <a:p>
            <a:endParaRPr lang="en-US" dirty="0"/>
          </a:p>
        </p:txBody>
      </p:sp>
      <p:sp>
        <p:nvSpPr>
          <p:cNvPr id="4" name="Slide Number Placeholder 3"/>
          <p:cNvSpPr>
            <a:spLocks noGrp="1"/>
          </p:cNvSpPr>
          <p:nvPr>
            <p:ph type="sldNum" sz="quarter" idx="10"/>
          </p:nvPr>
        </p:nvSpPr>
        <p:spPr/>
        <p:txBody>
          <a:bodyPr/>
          <a:lstStyle/>
          <a:p>
            <a:fld id="{7AA6493C-F506-43B6-9B4D-1CDB5879358C}" type="slidenum">
              <a:rPr lang="en-US" smtClean="0"/>
              <a:t>17</a:t>
            </a:fld>
            <a:endParaRPr lang="en-US"/>
          </a:p>
        </p:txBody>
      </p:sp>
    </p:spTree>
    <p:extLst>
      <p:ext uri="{BB962C8B-B14F-4D97-AF65-F5344CB8AC3E}">
        <p14:creationId xmlns:p14="http://schemas.microsoft.com/office/powerpoint/2010/main" val="186743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38320"/>
            <a:ext cx="5608320" cy="4593866"/>
          </a:xfrm>
        </p:spPr>
        <p:txBody>
          <a:bodyPr/>
          <a:lstStyle/>
          <a:p>
            <a:pPr defTabSz="917235">
              <a:defRPr/>
            </a:pPr>
            <a:endParaRPr lang="en-US" dirty="0"/>
          </a:p>
        </p:txBody>
      </p:sp>
      <p:sp>
        <p:nvSpPr>
          <p:cNvPr id="4" name="Slide Number Placeholder 3"/>
          <p:cNvSpPr>
            <a:spLocks noGrp="1"/>
          </p:cNvSpPr>
          <p:nvPr>
            <p:ph type="sldNum" sz="quarter" idx="10"/>
          </p:nvPr>
        </p:nvSpPr>
        <p:spPr/>
        <p:txBody>
          <a:bodyPr/>
          <a:lstStyle/>
          <a:p>
            <a:fld id="{7AA6493C-F506-43B6-9B4D-1CDB5879358C}" type="slidenum">
              <a:rPr lang="en-US" smtClean="0"/>
              <a:t>18</a:t>
            </a:fld>
            <a:endParaRPr lang="en-US"/>
          </a:p>
        </p:txBody>
      </p:sp>
    </p:spTree>
    <p:extLst>
      <p:ext uri="{BB962C8B-B14F-4D97-AF65-F5344CB8AC3E}">
        <p14:creationId xmlns:p14="http://schemas.microsoft.com/office/powerpoint/2010/main" val="10380806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38320"/>
            <a:ext cx="5608320" cy="4593866"/>
          </a:xfrm>
        </p:spPr>
        <p:txBody>
          <a:bodyPr/>
          <a:lstStyle/>
          <a:p>
            <a:endParaRPr lang="en-US" dirty="0"/>
          </a:p>
        </p:txBody>
      </p:sp>
      <p:sp>
        <p:nvSpPr>
          <p:cNvPr id="4" name="Slide Number Placeholder 3"/>
          <p:cNvSpPr>
            <a:spLocks noGrp="1"/>
          </p:cNvSpPr>
          <p:nvPr>
            <p:ph type="sldNum" sz="quarter" idx="10"/>
          </p:nvPr>
        </p:nvSpPr>
        <p:spPr/>
        <p:txBody>
          <a:bodyPr/>
          <a:lstStyle/>
          <a:p>
            <a:fld id="{7AA6493C-F506-43B6-9B4D-1CDB5879358C}" type="slidenum">
              <a:rPr lang="en-US" smtClean="0"/>
              <a:t>19</a:t>
            </a:fld>
            <a:endParaRPr lang="en-US"/>
          </a:p>
        </p:txBody>
      </p:sp>
    </p:spTree>
    <p:extLst>
      <p:ext uri="{BB962C8B-B14F-4D97-AF65-F5344CB8AC3E}">
        <p14:creationId xmlns:p14="http://schemas.microsoft.com/office/powerpoint/2010/main" val="1229183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a:ln/>
        </p:spPr>
      </p:sp>
      <p:sp>
        <p:nvSpPr>
          <p:cNvPr id="111620" name="Slide Number Placeholder 3"/>
          <p:cNvSpPr>
            <a:spLocks noGrp="1"/>
          </p:cNvSpPr>
          <p:nvPr>
            <p:ph type="sldNum" sz="quarter" idx="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725" eaLnBrk="0" hangingPunct="0">
              <a:defRPr sz="2400" b="1">
                <a:solidFill>
                  <a:srgbClr val="DDDDDD"/>
                </a:solidFill>
                <a:latin typeface="Times New Roman" pitchFamily="18" charset="0"/>
              </a:defRPr>
            </a:lvl1pPr>
            <a:lvl2pPr marL="742649" indent="-285635" defTabSz="926725" eaLnBrk="0" hangingPunct="0">
              <a:defRPr sz="2400" b="1">
                <a:solidFill>
                  <a:srgbClr val="DDDDDD"/>
                </a:solidFill>
                <a:latin typeface="Times New Roman" pitchFamily="18" charset="0"/>
              </a:defRPr>
            </a:lvl2pPr>
            <a:lvl3pPr marL="1142538" indent="-228508" defTabSz="926725" eaLnBrk="0" hangingPunct="0">
              <a:defRPr sz="2400" b="1">
                <a:solidFill>
                  <a:srgbClr val="DDDDDD"/>
                </a:solidFill>
                <a:latin typeface="Times New Roman" pitchFamily="18" charset="0"/>
              </a:defRPr>
            </a:lvl3pPr>
            <a:lvl4pPr marL="1599551" indent="-228508" defTabSz="926725" eaLnBrk="0" hangingPunct="0">
              <a:defRPr sz="2400" b="1">
                <a:solidFill>
                  <a:srgbClr val="DDDDDD"/>
                </a:solidFill>
                <a:latin typeface="Times New Roman" pitchFamily="18" charset="0"/>
              </a:defRPr>
            </a:lvl4pPr>
            <a:lvl5pPr marL="2056568" indent="-228508" defTabSz="926725" eaLnBrk="0" hangingPunct="0">
              <a:defRPr sz="2400" b="1">
                <a:solidFill>
                  <a:srgbClr val="DDDDDD"/>
                </a:solidFill>
                <a:latin typeface="Times New Roman" pitchFamily="18" charset="0"/>
              </a:defRPr>
            </a:lvl5pPr>
            <a:lvl6pPr marL="2513583" indent="-228508" defTabSz="926725" eaLnBrk="0" fontAlgn="base" hangingPunct="0">
              <a:spcBef>
                <a:spcPct val="0"/>
              </a:spcBef>
              <a:spcAft>
                <a:spcPct val="0"/>
              </a:spcAft>
              <a:defRPr sz="2400" b="1">
                <a:solidFill>
                  <a:srgbClr val="DDDDDD"/>
                </a:solidFill>
                <a:latin typeface="Times New Roman" pitchFamily="18" charset="0"/>
              </a:defRPr>
            </a:lvl6pPr>
            <a:lvl7pPr marL="2970596" indent="-228508" defTabSz="926725" eaLnBrk="0" fontAlgn="base" hangingPunct="0">
              <a:spcBef>
                <a:spcPct val="0"/>
              </a:spcBef>
              <a:spcAft>
                <a:spcPct val="0"/>
              </a:spcAft>
              <a:defRPr sz="2400" b="1">
                <a:solidFill>
                  <a:srgbClr val="DDDDDD"/>
                </a:solidFill>
                <a:latin typeface="Times New Roman" pitchFamily="18" charset="0"/>
              </a:defRPr>
            </a:lvl7pPr>
            <a:lvl8pPr marL="3427611" indent="-228508" defTabSz="926725" eaLnBrk="0" fontAlgn="base" hangingPunct="0">
              <a:spcBef>
                <a:spcPct val="0"/>
              </a:spcBef>
              <a:spcAft>
                <a:spcPct val="0"/>
              </a:spcAft>
              <a:defRPr sz="2400" b="1">
                <a:solidFill>
                  <a:srgbClr val="DDDDDD"/>
                </a:solidFill>
                <a:latin typeface="Times New Roman" pitchFamily="18" charset="0"/>
              </a:defRPr>
            </a:lvl8pPr>
            <a:lvl9pPr marL="3884626" indent="-228508" defTabSz="926725" eaLnBrk="0" fontAlgn="base" hangingPunct="0">
              <a:spcBef>
                <a:spcPct val="0"/>
              </a:spcBef>
              <a:spcAft>
                <a:spcPct val="0"/>
              </a:spcAft>
              <a:defRPr sz="2400" b="1">
                <a:solidFill>
                  <a:srgbClr val="DDDDDD"/>
                </a:solidFill>
                <a:latin typeface="Times New Roman" pitchFamily="18" charset="0"/>
              </a:defRPr>
            </a:lvl9pPr>
          </a:lstStyle>
          <a:p>
            <a:pPr eaLnBrk="1" hangingPunct="1">
              <a:defRPr/>
            </a:pPr>
            <a:fld id="{0E712A37-4A70-4F5B-BF5C-DDD880AFE49E}" type="slidenum">
              <a:rPr lang="en-US" sz="1100" b="0">
                <a:solidFill>
                  <a:prstClr val="black"/>
                </a:solidFill>
                <a:latin typeface="Arial" pitchFamily="34" charset="0"/>
              </a:rPr>
              <a:pPr eaLnBrk="1" hangingPunct="1">
                <a:defRPr/>
              </a:pPr>
              <a:t>2</a:t>
            </a:fld>
            <a:endParaRPr lang="en-US" sz="1100" b="0">
              <a:solidFill>
                <a:prstClr val="black"/>
              </a:solidFill>
              <a:latin typeface="Arial" pitchFamily="34" charset="0"/>
            </a:endParaRPr>
          </a:p>
        </p:txBody>
      </p:sp>
      <p:sp>
        <p:nvSpPr>
          <p:cNvPr id="2" name="Notes Placeholder 1"/>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25092904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38320"/>
            <a:ext cx="5608320" cy="4593866"/>
          </a:xfrm>
        </p:spPr>
        <p:txBody>
          <a:bodyPr/>
          <a:lstStyle/>
          <a:p>
            <a:endParaRPr lang="en-US" dirty="0"/>
          </a:p>
        </p:txBody>
      </p:sp>
      <p:sp>
        <p:nvSpPr>
          <p:cNvPr id="4" name="Slide Number Placeholder 3"/>
          <p:cNvSpPr>
            <a:spLocks noGrp="1"/>
          </p:cNvSpPr>
          <p:nvPr>
            <p:ph type="sldNum" sz="quarter" idx="10"/>
          </p:nvPr>
        </p:nvSpPr>
        <p:spPr/>
        <p:txBody>
          <a:bodyPr/>
          <a:lstStyle/>
          <a:p>
            <a:fld id="{7AA6493C-F506-43B6-9B4D-1CDB5879358C}" type="slidenum">
              <a:rPr lang="en-US" smtClean="0"/>
              <a:t>20</a:t>
            </a:fld>
            <a:endParaRPr lang="en-US"/>
          </a:p>
        </p:txBody>
      </p:sp>
    </p:spTree>
    <p:extLst>
      <p:ext uri="{BB962C8B-B14F-4D97-AF65-F5344CB8AC3E}">
        <p14:creationId xmlns:p14="http://schemas.microsoft.com/office/powerpoint/2010/main" val="761058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38320"/>
            <a:ext cx="5608320" cy="4593866"/>
          </a:xfrm>
        </p:spPr>
        <p:txBody>
          <a:bodyPr/>
          <a:lstStyle/>
          <a:p>
            <a:endParaRPr lang="en-US" dirty="0"/>
          </a:p>
        </p:txBody>
      </p:sp>
      <p:sp>
        <p:nvSpPr>
          <p:cNvPr id="4" name="Slide Number Placeholder 3"/>
          <p:cNvSpPr>
            <a:spLocks noGrp="1"/>
          </p:cNvSpPr>
          <p:nvPr>
            <p:ph type="sldNum" sz="quarter" idx="10"/>
          </p:nvPr>
        </p:nvSpPr>
        <p:spPr/>
        <p:txBody>
          <a:bodyPr/>
          <a:lstStyle/>
          <a:p>
            <a:fld id="{7AA6493C-F506-43B6-9B4D-1CDB5879358C}" type="slidenum">
              <a:rPr lang="en-US" smtClean="0"/>
              <a:t>21</a:t>
            </a:fld>
            <a:endParaRPr lang="en-US"/>
          </a:p>
        </p:txBody>
      </p:sp>
    </p:spTree>
    <p:extLst>
      <p:ext uri="{BB962C8B-B14F-4D97-AF65-F5344CB8AC3E}">
        <p14:creationId xmlns:p14="http://schemas.microsoft.com/office/powerpoint/2010/main" val="24625234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38320"/>
            <a:ext cx="5608320" cy="4593866"/>
          </a:xfrm>
        </p:spPr>
        <p:txBody>
          <a:bodyPr/>
          <a:lstStyle/>
          <a:p>
            <a:endParaRPr lang="en-US" dirty="0"/>
          </a:p>
        </p:txBody>
      </p:sp>
      <p:sp>
        <p:nvSpPr>
          <p:cNvPr id="4" name="Slide Number Placeholder 3"/>
          <p:cNvSpPr>
            <a:spLocks noGrp="1"/>
          </p:cNvSpPr>
          <p:nvPr>
            <p:ph type="sldNum" sz="quarter" idx="10"/>
          </p:nvPr>
        </p:nvSpPr>
        <p:spPr/>
        <p:txBody>
          <a:bodyPr/>
          <a:lstStyle/>
          <a:p>
            <a:fld id="{7AA6493C-F506-43B6-9B4D-1CDB5879358C}" type="slidenum">
              <a:rPr lang="en-US" smtClean="0"/>
              <a:t>22</a:t>
            </a:fld>
            <a:endParaRPr lang="en-US"/>
          </a:p>
        </p:txBody>
      </p:sp>
    </p:spTree>
    <p:extLst>
      <p:ext uri="{BB962C8B-B14F-4D97-AF65-F5344CB8AC3E}">
        <p14:creationId xmlns:p14="http://schemas.microsoft.com/office/powerpoint/2010/main" val="34075452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38320"/>
            <a:ext cx="5608320" cy="4593866"/>
          </a:xfrm>
        </p:spPr>
        <p:txBody>
          <a:bodyPr/>
          <a:lstStyle/>
          <a:p>
            <a:endParaRPr lang="en-US" dirty="0"/>
          </a:p>
        </p:txBody>
      </p:sp>
      <p:sp>
        <p:nvSpPr>
          <p:cNvPr id="4" name="Slide Number Placeholder 3"/>
          <p:cNvSpPr>
            <a:spLocks noGrp="1"/>
          </p:cNvSpPr>
          <p:nvPr>
            <p:ph type="sldNum" sz="quarter" idx="10"/>
          </p:nvPr>
        </p:nvSpPr>
        <p:spPr/>
        <p:txBody>
          <a:bodyPr/>
          <a:lstStyle/>
          <a:p>
            <a:fld id="{7AA6493C-F506-43B6-9B4D-1CDB5879358C}" type="slidenum">
              <a:rPr lang="en-US" smtClean="0"/>
              <a:t>23</a:t>
            </a:fld>
            <a:endParaRPr lang="en-US"/>
          </a:p>
        </p:txBody>
      </p:sp>
    </p:spTree>
    <p:extLst>
      <p:ext uri="{BB962C8B-B14F-4D97-AF65-F5344CB8AC3E}">
        <p14:creationId xmlns:p14="http://schemas.microsoft.com/office/powerpoint/2010/main" val="29024065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38320"/>
            <a:ext cx="5608320" cy="4593866"/>
          </a:xfrm>
        </p:spPr>
        <p:txBody>
          <a:bodyPr/>
          <a:lstStyle/>
          <a:p>
            <a:endParaRPr lang="en-US" dirty="0"/>
          </a:p>
        </p:txBody>
      </p:sp>
      <p:sp>
        <p:nvSpPr>
          <p:cNvPr id="4" name="Slide Number Placeholder 3"/>
          <p:cNvSpPr>
            <a:spLocks noGrp="1"/>
          </p:cNvSpPr>
          <p:nvPr>
            <p:ph type="sldNum" sz="quarter" idx="10"/>
          </p:nvPr>
        </p:nvSpPr>
        <p:spPr/>
        <p:txBody>
          <a:bodyPr/>
          <a:lstStyle/>
          <a:p>
            <a:fld id="{7AA6493C-F506-43B6-9B4D-1CDB5879358C}" type="slidenum">
              <a:rPr lang="en-US" smtClean="0"/>
              <a:t>24</a:t>
            </a:fld>
            <a:endParaRPr lang="en-US"/>
          </a:p>
        </p:txBody>
      </p:sp>
    </p:spTree>
    <p:extLst>
      <p:ext uri="{BB962C8B-B14F-4D97-AF65-F5344CB8AC3E}">
        <p14:creationId xmlns:p14="http://schemas.microsoft.com/office/powerpoint/2010/main" val="30089767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38320"/>
            <a:ext cx="5608320" cy="4593866"/>
          </a:xfrm>
        </p:spPr>
        <p:txBody>
          <a:bodyPr/>
          <a:lstStyle/>
          <a:p>
            <a:endParaRPr lang="en-US" dirty="0"/>
          </a:p>
        </p:txBody>
      </p:sp>
      <p:sp>
        <p:nvSpPr>
          <p:cNvPr id="4" name="Slide Number Placeholder 3"/>
          <p:cNvSpPr>
            <a:spLocks noGrp="1"/>
          </p:cNvSpPr>
          <p:nvPr>
            <p:ph type="sldNum" sz="quarter" idx="10"/>
          </p:nvPr>
        </p:nvSpPr>
        <p:spPr/>
        <p:txBody>
          <a:bodyPr/>
          <a:lstStyle/>
          <a:p>
            <a:fld id="{7AA6493C-F506-43B6-9B4D-1CDB5879358C}" type="slidenum">
              <a:rPr lang="en-US" smtClean="0"/>
              <a:t>25</a:t>
            </a:fld>
            <a:endParaRPr lang="en-US"/>
          </a:p>
        </p:txBody>
      </p:sp>
    </p:spTree>
    <p:extLst>
      <p:ext uri="{BB962C8B-B14F-4D97-AF65-F5344CB8AC3E}">
        <p14:creationId xmlns:p14="http://schemas.microsoft.com/office/powerpoint/2010/main" val="25275175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38320"/>
            <a:ext cx="5608320" cy="4593866"/>
          </a:xfrm>
        </p:spPr>
        <p:txBody>
          <a:bodyPr/>
          <a:lstStyle/>
          <a:p>
            <a:endParaRPr lang="en-US" dirty="0"/>
          </a:p>
        </p:txBody>
      </p:sp>
      <p:sp>
        <p:nvSpPr>
          <p:cNvPr id="4" name="Slide Number Placeholder 3"/>
          <p:cNvSpPr>
            <a:spLocks noGrp="1"/>
          </p:cNvSpPr>
          <p:nvPr>
            <p:ph type="sldNum" sz="quarter" idx="10"/>
          </p:nvPr>
        </p:nvSpPr>
        <p:spPr/>
        <p:txBody>
          <a:bodyPr/>
          <a:lstStyle/>
          <a:p>
            <a:fld id="{7AA6493C-F506-43B6-9B4D-1CDB5879358C}" type="slidenum">
              <a:rPr lang="en-US" smtClean="0"/>
              <a:t>26</a:t>
            </a:fld>
            <a:endParaRPr lang="en-US"/>
          </a:p>
        </p:txBody>
      </p:sp>
    </p:spTree>
    <p:extLst>
      <p:ext uri="{BB962C8B-B14F-4D97-AF65-F5344CB8AC3E}">
        <p14:creationId xmlns:p14="http://schemas.microsoft.com/office/powerpoint/2010/main" val="19115065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AD8C53-ECBC-44FC-9144-A8C38BDE651D}" type="slidenum">
              <a:rPr lang="en-US" smtClean="0"/>
              <a:t>27</a:t>
            </a:fld>
            <a:endParaRPr lang="en-US"/>
          </a:p>
        </p:txBody>
      </p:sp>
    </p:spTree>
    <p:extLst>
      <p:ext uri="{BB962C8B-B14F-4D97-AF65-F5344CB8AC3E}">
        <p14:creationId xmlns:p14="http://schemas.microsoft.com/office/powerpoint/2010/main" val="28580124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a:ln/>
        </p:spPr>
      </p:sp>
      <p:sp>
        <p:nvSpPr>
          <p:cNvPr id="111620" name="Slide Number Placeholder 3"/>
          <p:cNvSpPr>
            <a:spLocks noGrp="1"/>
          </p:cNvSpPr>
          <p:nvPr>
            <p:ph type="sldNum" sz="quarter" idx="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725" eaLnBrk="0" hangingPunct="0">
              <a:defRPr sz="2400" b="1">
                <a:solidFill>
                  <a:srgbClr val="DDDDDD"/>
                </a:solidFill>
                <a:latin typeface="Times New Roman" pitchFamily="18" charset="0"/>
              </a:defRPr>
            </a:lvl1pPr>
            <a:lvl2pPr marL="742649" indent="-285635" defTabSz="926725" eaLnBrk="0" hangingPunct="0">
              <a:defRPr sz="2400" b="1">
                <a:solidFill>
                  <a:srgbClr val="DDDDDD"/>
                </a:solidFill>
                <a:latin typeface="Times New Roman" pitchFamily="18" charset="0"/>
              </a:defRPr>
            </a:lvl2pPr>
            <a:lvl3pPr marL="1142538" indent="-228508" defTabSz="926725" eaLnBrk="0" hangingPunct="0">
              <a:defRPr sz="2400" b="1">
                <a:solidFill>
                  <a:srgbClr val="DDDDDD"/>
                </a:solidFill>
                <a:latin typeface="Times New Roman" pitchFamily="18" charset="0"/>
              </a:defRPr>
            </a:lvl3pPr>
            <a:lvl4pPr marL="1599551" indent="-228508" defTabSz="926725" eaLnBrk="0" hangingPunct="0">
              <a:defRPr sz="2400" b="1">
                <a:solidFill>
                  <a:srgbClr val="DDDDDD"/>
                </a:solidFill>
                <a:latin typeface="Times New Roman" pitchFamily="18" charset="0"/>
              </a:defRPr>
            </a:lvl4pPr>
            <a:lvl5pPr marL="2056568" indent="-228508" defTabSz="926725" eaLnBrk="0" hangingPunct="0">
              <a:defRPr sz="2400" b="1">
                <a:solidFill>
                  <a:srgbClr val="DDDDDD"/>
                </a:solidFill>
                <a:latin typeface="Times New Roman" pitchFamily="18" charset="0"/>
              </a:defRPr>
            </a:lvl5pPr>
            <a:lvl6pPr marL="2513583" indent="-228508" defTabSz="926725" eaLnBrk="0" fontAlgn="base" hangingPunct="0">
              <a:spcBef>
                <a:spcPct val="0"/>
              </a:spcBef>
              <a:spcAft>
                <a:spcPct val="0"/>
              </a:spcAft>
              <a:defRPr sz="2400" b="1">
                <a:solidFill>
                  <a:srgbClr val="DDDDDD"/>
                </a:solidFill>
                <a:latin typeface="Times New Roman" pitchFamily="18" charset="0"/>
              </a:defRPr>
            </a:lvl6pPr>
            <a:lvl7pPr marL="2970596" indent="-228508" defTabSz="926725" eaLnBrk="0" fontAlgn="base" hangingPunct="0">
              <a:spcBef>
                <a:spcPct val="0"/>
              </a:spcBef>
              <a:spcAft>
                <a:spcPct val="0"/>
              </a:spcAft>
              <a:defRPr sz="2400" b="1">
                <a:solidFill>
                  <a:srgbClr val="DDDDDD"/>
                </a:solidFill>
                <a:latin typeface="Times New Roman" pitchFamily="18" charset="0"/>
              </a:defRPr>
            </a:lvl7pPr>
            <a:lvl8pPr marL="3427611" indent="-228508" defTabSz="926725" eaLnBrk="0" fontAlgn="base" hangingPunct="0">
              <a:spcBef>
                <a:spcPct val="0"/>
              </a:spcBef>
              <a:spcAft>
                <a:spcPct val="0"/>
              </a:spcAft>
              <a:defRPr sz="2400" b="1">
                <a:solidFill>
                  <a:srgbClr val="DDDDDD"/>
                </a:solidFill>
                <a:latin typeface="Times New Roman" pitchFamily="18" charset="0"/>
              </a:defRPr>
            </a:lvl8pPr>
            <a:lvl9pPr marL="3884626" indent="-228508" defTabSz="926725" eaLnBrk="0" fontAlgn="base" hangingPunct="0">
              <a:spcBef>
                <a:spcPct val="0"/>
              </a:spcBef>
              <a:spcAft>
                <a:spcPct val="0"/>
              </a:spcAft>
              <a:defRPr sz="2400" b="1">
                <a:solidFill>
                  <a:srgbClr val="DDDDDD"/>
                </a:solidFill>
                <a:latin typeface="Times New Roman" pitchFamily="18" charset="0"/>
              </a:defRPr>
            </a:lvl9pPr>
          </a:lstStyle>
          <a:p>
            <a:pPr eaLnBrk="1" hangingPunct="1">
              <a:defRPr/>
            </a:pPr>
            <a:fld id="{0E712A37-4A70-4F5B-BF5C-DDD880AFE49E}" type="slidenum">
              <a:rPr lang="en-US" sz="1100" b="0">
                <a:solidFill>
                  <a:prstClr val="black"/>
                </a:solidFill>
                <a:latin typeface="Arial" pitchFamily="34" charset="0"/>
              </a:rPr>
              <a:pPr eaLnBrk="1" hangingPunct="1">
                <a:defRPr/>
              </a:pPr>
              <a:t>28</a:t>
            </a:fld>
            <a:endParaRPr lang="en-US" sz="1100" b="0">
              <a:solidFill>
                <a:prstClr val="black"/>
              </a:solidFill>
              <a:latin typeface="Arial" pitchFamily="34" charset="0"/>
            </a:endParaRPr>
          </a:p>
        </p:txBody>
      </p:sp>
      <p:sp>
        <p:nvSpPr>
          <p:cNvPr id="2" name="Notes Placeholder 1"/>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961582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a:ln/>
        </p:spPr>
      </p:sp>
      <p:sp>
        <p:nvSpPr>
          <p:cNvPr id="111620" name="Slide Number Placeholder 3"/>
          <p:cNvSpPr>
            <a:spLocks noGrp="1"/>
          </p:cNvSpPr>
          <p:nvPr>
            <p:ph type="sldNum" sz="quarter" idx="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725" eaLnBrk="0" hangingPunct="0">
              <a:defRPr sz="2400" b="1">
                <a:solidFill>
                  <a:srgbClr val="DDDDDD"/>
                </a:solidFill>
                <a:latin typeface="Times New Roman" pitchFamily="18" charset="0"/>
              </a:defRPr>
            </a:lvl1pPr>
            <a:lvl2pPr marL="742649" indent="-285635" defTabSz="926725" eaLnBrk="0" hangingPunct="0">
              <a:defRPr sz="2400" b="1">
                <a:solidFill>
                  <a:srgbClr val="DDDDDD"/>
                </a:solidFill>
                <a:latin typeface="Times New Roman" pitchFamily="18" charset="0"/>
              </a:defRPr>
            </a:lvl2pPr>
            <a:lvl3pPr marL="1142538" indent="-228508" defTabSz="926725" eaLnBrk="0" hangingPunct="0">
              <a:defRPr sz="2400" b="1">
                <a:solidFill>
                  <a:srgbClr val="DDDDDD"/>
                </a:solidFill>
                <a:latin typeface="Times New Roman" pitchFamily="18" charset="0"/>
              </a:defRPr>
            </a:lvl3pPr>
            <a:lvl4pPr marL="1599551" indent="-228508" defTabSz="926725" eaLnBrk="0" hangingPunct="0">
              <a:defRPr sz="2400" b="1">
                <a:solidFill>
                  <a:srgbClr val="DDDDDD"/>
                </a:solidFill>
                <a:latin typeface="Times New Roman" pitchFamily="18" charset="0"/>
              </a:defRPr>
            </a:lvl4pPr>
            <a:lvl5pPr marL="2056568" indent="-228508" defTabSz="926725" eaLnBrk="0" hangingPunct="0">
              <a:defRPr sz="2400" b="1">
                <a:solidFill>
                  <a:srgbClr val="DDDDDD"/>
                </a:solidFill>
                <a:latin typeface="Times New Roman" pitchFamily="18" charset="0"/>
              </a:defRPr>
            </a:lvl5pPr>
            <a:lvl6pPr marL="2513583" indent="-228508" defTabSz="926725" eaLnBrk="0" fontAlgn="base" hangingPunct="0">
              <a:spcBef>
                <a:spcPct val="0"/>
              </a:spcBef>
              <a:spcAft>
                <a:spcPct val="0"/>
              </a:spcAft>
              <a:defRPr sz="2400" b="1">
                <a:solidFill>
                  <a:srgbClr val="DDDDDD"/>
                </a:solidFill>
                <a:latin typeface="Times New Roman" pitchFamily="18" charset="0"/>
              </a:defRPr>
            </a:lvl6pPr>
            <a:lvl7pPr marL="2970596" indent="-228508" defTabSz="926725" eaLnBrk="0" fontAlgn="base" hangingPunct="0">
              <a:spcBef>
                <a:spcPct val="0"/>
              </a:spcBef>
              <a:spcAft>
                <a:spcPct val="0"/>
              </a:spcAft>
              <a:defRPr sz="2400" b="1">
                <a:solidFill>
                  <a:srgbClr val="DDDDDD"/>
                </a:solidFill>
                <a:latin typeface="Times New Roman" pitchFamily="18" charset="0"/>
              </a:defRPr>
            </a:lvl7pPr>
            <a:lvl8pPr marL="3427611" indent="-228508" defTabSz="926725" eaLnBrk="0" fontAlgn="base" hangingPunct="0">
              <a:spcBef>
                <a:spcPct val="0"/>
              </a:spcBef>
              <a:spcAft>
                <a:spcPct val="0"/>
              </a:spcAft>
              <a:defRPr sz="2400" b="1">
                <a:solidFill>
                  <a:srgbClr val="DDDDDD"/>
                </a:solidFill>
                <a:latin typeface="Times New Roman" pitchFamily="18" charset="0"/>
              </a:defRPr>
            </a:lvl8pPr>
            <a:lvl9pPr marL="3884626" indent="-228508" defTabSz="926725" eaLnBrk="0" fontAlgn="base" hangingPunct="0">
              <a:spcBef>
                <a:spcPct val="0"/>
              </a:spcBef>
              <a:spcAft>
                <a:spcPct val="0"/>
              </a:spcAft>
              <a:defRPr sz="2400" b="1">
                <a:solidFill>
                  <a:srgbClr val="DDDDDD"/>
                </a:solidFill>
                <a:latin typeface="Times New Roman" pitchFamily="18" charset="0"/>
              </a:defRPr>
            </a:lvl9pPr>
          </a:lstStyle>
          <a:p>
            <a:pPr eaLnBrk="1" hangingPunct="1">
              <a:defRPr/>
            </a:pPr>
            <a:fld id="{0E712A37-4A70-4F5B-BF5C-DDD880AFE49E}" type="slidenum">
              <a:rPr lang="en-US" sz="1100" b="0">
                <a:solidFill>
                  <a:prstClr val="black"/>
                </a:solidFill>
                <a:latin typeface="Arial" pitchFamily="34" charset="0"/>
              </a:rPr>
              <a:pPr eaLnBrk="1" hangingPunct="1">
                <a:defRPr/>
              </a:pPr>
              <a:t>3</a:t>
            </a:fld>
            <a:endParaRPr lang="en-US" sz="1100" b="0">
              <a:solidFill>
                <a:prstClr val="black"/>
              </a:solidFill>
              <a:latin typeface="Arial" pitchFamily="34" charset="0"/>
            </a:endParaRPr>
          </a:p>
        </p:txBody>
      </p:sp>
      <p:sp>
        <p:nvSpPr>
          <p:cNvPr id="2" name="Notes Placeholder 1"/>
          <p:cNvSpPr>
            <a:spLocks noGrp="1"/>
          </p:cNvSpPr>
          <p:nvPr>
            <p:ph type="body" sz="quarter" idx="10"/>
          </p:nvPr>
        </p:nvSpPr>
        <p:spPr/>
        <p:txBody>
          <a:bodyPr/>
          <a:lstStyle/>
          <a:p>
            <a:endParaRPr lang="en-US" baseline="0" dirty="0"/>
          </a:p>
        </p:txBody>
      </p:sp>
    </p:spTree>
    <p:extLst>
      <p:ext uri="{BB962C8B-B14F-4D97-AF65-F5344CB8AC3E}">
        <p14:creationId xmlns:p14="http://schemas.microsoft.com/office/powerpoint/2010/main" val="28482131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a:ln/>
        </p:spPr>
      </p:sp>
      <p:sp>
        <p:nvSpPr>
          <p:cNvPr id="111620" name="Slide Number Placeholder 3"/>
          <p:cNvSpPr>
            <a:spLocks noGrp="1"/>
          </p:cNvSpPr>
          <p:nvPr>
            <p:ph type="sldNum" sz="quarter" idx="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725" eaLnBrk="0" hangingPunct="0">
              <a:defRPr sz="2400" b="1">
                <a:solidFill>
                  <a:srgbClr val="DDDDDD"/>
                </a:solidFill>
                <a:latin typeface="Times New Roman" pitchFamily="18" charset="0"/>
              </a:defRPr>
            </a:lvl1pPr>
            <a:lvl2pPr marL="742649" indent="-285635" defTabSz="926725" eaLnBrk="0" hangingPunct="0">
              <a:defRPr sz="2400" b="1">
                <a:solidFill>
                  <a:srgbClr val="DDDDDD"/>
                </a:solidFill>
                <a:latin typeface="Times New Roman" pitchFamily="18" charset="0"/>
              </a:defRPr>
            </a:lvl2pPr>
            <a:lvl3pPr marL="1142538" indent="-228508" defTabSz="926725" eaLnBrk="0" hangingPunct="0">
              <a:defRPr sz="2400" b="1">
                <a:solidFill>
                  <a:srgbClr val="DDDDDD"/>
                </a:solidFill>
                <a:latin typeface="Times New Roman" pitchFamily="18" charset="0"/>
              </a:defRPr>
            </a:lvl3pPr>
            <a:lvl4pPr marL="1599551" indent="-228508" defTabSz="926725" eaLnBrk="0" hangingPunct="0">
              <a:defRPr sz="2400" b="1">
                <a:solidFill>
                  <a:srgbClr val="DDDDDD"/>
                </a:solidFill>
                <a:latin typeface="Times New Roman" pitchFamily="18" charset="0"/>
              </a:defRPr>
            </a:lvl4pPr>
            <a:lvl5pPr marL="2056568" indent="-228508" defTabSz="926725" eaLnBrk="0" hangingPunct="0">
              <a:defRPr sz="2400" b="1">
                <a:solidFill>
                  <a:srgbClr val="DDDDDD"/>
                </a:solidFill>
                <a:latin typeface="Times New Roman" pitchFamily="18" charset="0"/>
              </a:defRPr>
            </a:lvl5pPr>
            <a:lvl6pPr marL="2513583" indent="-228508" defTabSz="926725" eaLnBrk="0" fontAlgn="base" hangingPunct="0">
              <a:spcBef>
                <a:spcPct val="0"/>
              </a:spcBef>
              <a:spcAft>
                <a:spcPct val="0"/>
              </a:spcAft>
              <a:defRPr sz="2400" b="1">
                <a:solidFill>
                  <a:srgbClr val="DDDDDD"/>
                </a:solidFill>
                <a:latin typeface="Times New Roman" pitchFamily="18" charset="0"/>
              </a:defRPr>
            </a:lvl6pPr>
            <a:lvl7pPr marL="2970596" indent="-228508" defTabSz="926725" eaLnBrk="0" fontAlgn="base" hangingPunct="0">
              <a:spcBef>
                <a:spcPct val="0"/>
              </a:spcBef>
              <a:spcAft>
                <a:spcPct val="0"/>
              </a:spcAft>
              <a:defRPr sz="2400" b="1">
                <a:solidFill>
                  <a:srgbClr val="DDDDDD"/>
                </a:solidFill>
                <a:latin typeface="Times New Roman" pitchFamily="18" charset="0"/>
              </a:defRPr>
            </a:lvl7pPr>
            <a:lvl8pPr marL="3427611" indent="-228508" defTabSz="926725" eaLnBrk="0" fontAlgn="base" hangingPunct="0">
              <a:spcBef>
                <a:spcPct val="0"/>
              </a:spcBef>
              <a:spcAft>
                <a:spcPct val="0"/>
              </a:spcAft>
              <a:defRPr sz="2400" b="1">
                <a:solidFill>
                  <a:srgbClr val="DDDDDD"/>
                </a:solidFill>
                <a:latin typeface="Times New Roman" pitchFamily="18" charset="0"/>
              </a:defRPr>
            </a:lvl8pPr>
            <a:lvl9pPr marL="3884626" indent="-228508" defTabSz="926725" eaLnBrk="0" fontAlgn="base" hangingPunct="0">
              <a:spcBef>
                <a:spcPct val="0"/>
              </a:spcBef>
              <a:spcAft>
                <a:spcPct val="0"/>
              </a:spcAft>
              <a:defRPr sz="2400" b="1">
                <a:solidFill>
                  <a:srgbClr val="DDDDDD"/>
                </a:solidFill>
                <a:latin typeface="Times New Roman" pitchFamily="18" charset="0"/>
              </a:defRPr>
            </a:lvl9pPr>
          </a:lstStyle>
          <a:p>
            <a:pPr eaLnBrk="1" hangingPunct="1">
              <a:defRPr/>
            </a:pPr>
            <a:fld id="{0E712A37-4A70-4F5B-BF5C-DDD880AFE49E}" type="slidenum">
              <a:rPr lang="en-US" sz="1100" b="0">
                <a:solidFill>
                  <a:prstClr val="black"/>
                </a:solidFill>
                <a:latin typeface="Arial" pitchFamily="34" charset="0"/>
              </a:rPr>
              <a:pPr eaLnBrk="1" hangingPunct="1">
                <a:defRPr/>
              </a:pPr>
              <a:t>4</a:t>
            </a:fld>
            <a:endParaRPr lang="en-US" sz="1100" b="0">
              <a:solidFill>
                <a:prstClr val="black"/>
              </a:solidFill>
              <a:latin typeface="Arial" pitchFamily="34" charset="0"/>
            </a:endParaRPr>
          </a:p>
        </p:txBody>
      </p:sp>
      <p:sp>
        <p:nvSpPr>
          <p:cNvPr id="2" name="Notes Placeholder 1"/>
          <p:cNvSpPr>
            <a:spLocks noGrp="1"/>
          </p:cNvSpPr>
          <p:nvPr>
            <p:ph type="body" sz="quarter" idx="10"/>
          </p:nvPr>
        </p:nvSpPr>
        <p:spPr/>
        <p:txBody>
          <a:bodyPr/>
          <a:lstStyle/>
          <a:p>
            <a:endParaRPr lang="en-US" baseline="0" dirty="0"/>
          </a:p>
        </p:txBody>
      </p:sp>
    </p:spTree>
    <p:extLst>
      <p:ext uri="{BB962C8B-B14F-4D97-AF65-F5344CB8AC3E}">
        <p14:creationId xmlns:p14="http://schemas.microsoft.com/office/powerpoint/2010/main" val="4632042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38320"/>
            <a:ext cx="5608320" cy="4593866"/>
          </a:xfrm>
        </p:spPr>
        <p:txBody>
          <a:bodyPr/>
          <a:lstStyle/>
          <a:p>
            <a:endParaRPr lang="en-US" dirty="0"/>
          </a:p>
        </p:txBody>
      </p:sp>
      <p:sp>
        <p:nvSpPr>
          <p:cNvPr id="4" name="Slide Number Placeholder 3"/>
          <p:cNvSpPr>
            <a:spLocks noGrp="1"/>
          </p:cNvSpPr>
          <p:nvPr>
            <p:ph type="sldNum" sz="quarter" idx="10"/>
          </p:nvPr>
        </p:nvSpPr>
        <p:spPr/>
        <p:txBody>
          <a:bodyPr/>
          <a:lstStyle/>
          <a:p>
            <a:fld id="{7AA6493C-F506-43B6-9B4D-1CDB5879358C}" type="slidenum">
              <a:rPr lang="en-US" smtClean="0"/>
              <a:t>5</a:t>
            </a:fld>
            <a:endParaRPr lang="en-US"/>
          </a:p>
        </p:txBody>
      </p:sp>
    </p:spTree>
    <p:extLst>
      <p:ext uri="{BB962C8B-B14F-4D97-AF65-F5344CB8AC3E}">
        <p14:creationId xmlns:p14="http://schemas.microsoft.com/office/powerpoint/2010/main" val="5874324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38320"/>
            <a:ext cx="5608320" cy="4593866"/>
          </a:xfrm>
        </p:spPr>
        <p:txBody>
          <a:bodyPr/>
          <a:lstStyle/>
          <a:p>
            <a:endParaRPr lang="en-US" dirty="0"/>
          </a:p>
        </p:txBody>
      </p:sp>
      <p:sp>
        <p:nvSpPr>
          <p:cNvPr id="4" name="Slide Number Placeholder 3"/>
          <p:cNvSpPr>
            <a:spLocks noGrp="1"/>
          </p:cNvSpPr>
          <p:nvPr>
            <p:ph type="sldNum" sz="quarter" idx="10"/>
          </p:nvPr>
        </p:nvSpPr>
        <p:spPr/>
        <p:txBody>
          <a:bodyPr/>
          <a:lstStyle/>
          <a:p>
            <a:fld id="{7AA6493C-F506-43B6-9B4D-1CDB5879358C}" type="slidenum">
              <a:rPr lang="en-US" smtClean="0"/>
              <a:t>6</a:t>
            </a:fld>
            <a:endParaRPr lang="en-US"/>
          </a:p>
        </p:txBody>
      </p:sp>
    </p:spTree>
    <p:extLst>
      <p:ext uri="{BB962C8B-B14F-4D97-AF65-F5344CB8AC3E}">
        <p14:creationId xmlns:p14="http://schemas.microsoft.com/office/powerpoint/2010/main" val="28000223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38320"/>
            <a:ext cx="5608320" cy="4593866"/>
          </a:xfrm>
        </p:spPr>
        <p:txBody>
          <a:bodyPr/>
          <a:lstStyle/>
          <a:p>
            <a:endParaRPr lang="en-US" dirty="0"/>
          </a:p>
        </p:txBody>
      </p:sp>
      <p:sp>
        <p:nvSpPr>
          <p:cNvPr id="4" name="Slide Number Placeholder 3"/>
          <p:cNvSpPr>
            <a:spLocks noGrp="1"/>
          </p:cNvSpPr>
          <p:nvPr>
            <p:ph type="sldNum" sz="quarter" idx="10"/>
          </p:nvPr>
        </p:nvSpPr>
        <p:spPr/>
        <p:txBody>
          <a:bodyPr/>
          <a:lstStyle/>
          <a:p>
            <a:fld id="{7AA6493C-F506-43B6-9B4D-1CDB5879358C}" type="slidenum">
              <a:rPr lang="en-US" smtClean="0"/>
              <a:t>7</a:t>
            </a:fld>
            <a:endParaRPr lang="en-US"/>
          </a:p>
        </p:txBody>
      </p:sp>
    </p:spTree>
    <p:extLst>
      <p:ext uri="{BB962C8B-B14F-4D97-AF65-F5344CB8AC3E}">
        <p14:creationId xmlns:p14="http://schemas.microsoft.com/office/powerpoint/2010/main" val="21228989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38320"/>
            <a:ext cx="5608320" cy="4593866"/>
          </a:xfrm>
        </p:spPr>
        <p:txBody>
          <a:bodyPr/>
          <a:lstStyle/>
          <a:p>
            <a:endParaRPr lang="en-US" dirty="0"/>
          </a:p>
        </p:txBody>
      </p:sp>
      <p:sp>
        <p:nvSpPr>
          <p:cNvPr id="4" name="Slide Number Placeholder 3"/>
          <p:cNvSpPr>
            <a:spLocks noGrp="1"/>
          </p:cNvSpPr>
          <p:nvPr>
            <p:ph type="sldNum" sz="quarter" idx="10"/>
          </p:nvPr>
        </p:nvSpPr>
        <p:spPr/>
        <p:txBody>
          <a:bodyPr/>
          <a:lstStyle/>
          <a:p>
            <a:fld id="{7AA6493C-F506-43B6-9B4D-1CDB5879358C}" type="slidenum">
              <a:rPr lang="en-US" smtClean="0"/>
              <a:t>8</a:t>
            </a:fld>
            <a:endParaRPr lang="en-US"/>
          </a:p>
        </p:txBody>
      </p:sp>
    </p:spTree>
    <p:extLst>
      <p:ext uri="{BB962C8B-B14F-4D97-AF65-F5344CB8AC3E}">
        <p14:creationId xmlns:p14="http://schemas.microsoft.com/office/powerpoint/2010/main" val="30504979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38320"/>
            <a:ext cx="5608320" cy="4593866"/>
          </a:xfrm>
        </p:spPr>
        <p:txBody>
          <a:bodyPr/>
          <a:lstStyle/>
          <a:p>
            <a:endParaRPr lang="en-US" dirty="0"/>
          </a:p>
        </p:txBody>
      </p:sp>
      <p:sp>
        <p:nvSpPr>
          <p:cNvPr id="4" name="Slide Number Placeholder 3"/>
          <p:cNvSpPr>
            <a:spLocks noGrp="1"/>
          </p:cNvSpPr>
          <p:nvPr>
            <p:ph type="sldNum" sz="quarter" idx="10"/>
          </p:nvPr>
        </p:nvSpPr>
        <p:spPr/>
        <p:txBody>
          <a:bodyPr/>
          <a:lstStyle/>
          <a:p>
            <a:fld id="{7AA6493C-F506-43B6-9B4D-1CDB5879358C}" type="slidenum">
              <a:rPr lang="en-US" smtClean="0"/>
              <a:t>9</a:t>
            </a:fld>
            <a:endParaRPr lang="en-US"/>
          </a:p>
        </p:txBody>
      </p:sp>
    </p:spTree>
    <p:extLst>
      <p:ext uri="{BB962C8B-B14F-4D97-AF65-F5344CB8AC3E}">
        <p14:creationId xmlns:p14="http://schemas.microsoft.com/office/powerpoint/2010/main" val="5834709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999744"/>
          </a:xfrm>
          <a:prstGeom prst="rect">
            <a:avLst/>
          </a:prstGeom>
        </p:spPr>
      </p:pic>
    </p:spTree>
    <p:extLst>
      <p:ext uri="{BB962C8B-B14F-4D97-AF65-F5344CB8AC3E}">
        <p14:creationId xmlns:p14="http://schemas.microsoft.com/office/powerpoint/2010/main" val="1244174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Card">
    <p:spTree>
      <p:nvGrpSpPr>
        <p:cNvPr id="1" name=""/>
        <p:cNvGrpSpPr/>
        <p:nvPr/>
      </p:nvGrpSpPr>
      <p:grpSpPr>
        <a:xfrm>
          <a:off x="0" y="0"/>
          <a:ext cx="0" cy="0"/>
          <a:chOff x="0" y="0"/>
          <a:chExt cx="0" cy="0"/>
        </a:xfrm>
      </p:grpSpPr>
      <p:sp>
        <p:nvSpPr>
          <p:cNvPr id="7" name="Rectangle 6"/>
          <p:cNvSpPr/>
          <p:nvPr userDrawn="1"/>
        </p:nvSpPr>
        <p:spPr>
          <a:xfrm>
            <a:off x="0" y="6547104"/>
            <a:ext cx="9144000" cy="310896"/>
          </a:xfrm>
          <a:prstGeom prst="rect">
            <a:avLst/>
          </a:prstGeom>
          <a:solidFill>
            <a:srgbClr val="00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1664208"/>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4952999"/>
            <a:ext cx="9144000" cy="1670304"/>
          </a:xfrm>
          <a:prstGeom prst="rect">
            <a:avLst/>
          </a:prstGeom>
        </p:spPr>
      </p:pic>
    </p:spTree>
    <p:extLst>
      <p:ext uri="{BB962C8B-B14F-4D97-AF65-F5344CB8AC3E}">
        <p14:creationId xmlns:p14="http://schemas.microsoft.com/office/powerpoint/2010/main" val="3017175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919387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gif"/><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
                <a:lumOff val="95000"/>
              </a:schemeClr>
            </a:gs>
            <a:gs pos="100000">
              <a:srgbClr val="F2E9D5"/>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7" name="Rectangle 6"/>
          <p:cNvSpPr/>
          <p:nvPr userDrawn="1"/>
        </p:nvSpPr>
        <p:spPr>
          <a:xfrm>
            <a:off x="0" y="5894435"/>
            <a:ext cx="9144000" cy="972273"/>
          </a:xfrm>
          <a:prstGeom prst="rect">
            <a:avLst/>
          </a:prstGeom>
          <a:solidFill>
            <a:srgbClr val="C1D2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5808617"/>
            <a:ext cx="9144000" cy="134983"/>
          </a:xfrm>
          <a:prstGeom prst="rect">
            <a:avLst/>
          </a:prstGeom>
          <a:solidFill>
            <a:srgbClr val="00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userDrawn="1"/>
        </p:nvSpPr>
        <p:spPr>
          <a:xfrm>
            <a:off x="6244541" y="6166440"/>
            <a:ext cx="2806861" cy="477054"/>
          </a:xfrm>
          <a:prstGeom prst="rect">
            <a:avLst/>
          </a:prstGeom>
          <a:noFill/>
        </p:spPr>
        <p:txBody>
          <a:bodyPr wrap="square" rtlCol="0">
            <a:spAutoFit/>
          </a:bodyPr>
          <a:lstStyle/>
          <a:p>
            <a:r>
              <a:rPr lang="en-US" sz="2500" b="0" dirty="0">
                <a:solidFill>
                  <a:srgbClr val="00295B"/>
                </a:solidFill>
              </a:rPr>
              <a:t>SocialSecurity.gov</a:t>
            </a:r>
          </a:p>
        </p:txBody>
      </p: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09005" y="6035041"/>
            <a:ext cx="2140064" cy="734972"/>
          </a:xfrm>
          <a:prstGeom prst="rect">
            <a:avLst/>
          </a:prstGeom>
        </p:spPr>
      </p:pic>
    </p:spTree>
    <p:extLst>
      <p:ext uri="{BB962C8B-B14F-4D97-AF65-F5344CB8AC3E}">
        <p14:creationId xmlns:p14="http://schemas.microsoft.com/office/powerpoint/2010/main" val="38563287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ctr"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www.ssa.gov/redbook/" TargetMode="External"/><Relationship Id="rId2" Type="http://schemas.openxmlformats.org/officeDocument/2006/relationships/notesSlide" Target="../notesSlides/notesSlide28.xml"/><Relationship Id="rId1" Type="http://schemas.openxmlformats.org/officeDocument/2006/relationships/slideLayout" Target="../slideLayouts/slideLayout3.xml"/><Relationship Id="rId4" Type="http://schemas.openxmlformats.org/officeDocument/2006/relationships/image" Target="../media/image7.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hape 112"/>
          <p:cNvSpPr txBox="1">
            <a:spLocks/>
          </p:cNvSpPr>
          <p:nvPr/>
        </p:nvSpPr>
        <p:spPr>
          <a:xfrm>
            <a:off x="952500" y="1887569"/>
            <a:ext cx="7239000" cy="2642390"/>
          </a:xfrm>
          <a:prstGeom prst="rect">
            <a:avLst/>
          </a:prstGeom>
          <a:noFill/>
          <a:ln>
            <a:noFill/>
          </a:ln>
        </p:spPr>
        <p:txBody>
          <a:bodyPr lIns="91425" tIns="45700" rIns="91425" bIns="45700" anchor="t" anchorCtr="0">
            <a:noAutofit/>
          </a:bodyPr>
          <a:lstStyle>
            <a:defPPr>
              <a:defRPr lang="en-US"/>
            </a:defPPr>
            <a:lvl1pPr marL="342900" marR="0" lvl="0" indent="-342900">
              <a:lnSpc>
                <a:spcPct val="100000"/>
              </a:lnSpc>
              <a:spcBef>
                <a:spcPts val="0"/>
              </a:spcBef>
              <a:spcAft>
                <a:spcPts val="0"/>
              </a:spcAft>
              <a:buClr>
                <a:schemeClr val="dk1"/>
              </a:buClr>
              <a:buSzPct val="100000"/>
              <a:buFont typeface="Arial"/>
              <a:buChar char="•"/>
              <a:defRPr sz="2800">
                <a:solidFill>
                  <a:schemeClr val="dk1"/>
                </a:solidFill>
              </a:defRPr>
            </a:lvl1pPr>
          </a:lstStyle>
          <a:p>
            <a:pPr marL="0" indent="0">
              <a:lnSpc>
                <a:spcPct val="150000"/>
              </a:lnSpc>
              <a:buNone/>
            </a:pPr>
            <a:r>
              <a:rPr lang="en-US" b="1" dirty="0">
                <a:sym typeface="Arial"/>
              </a:rPr>
              <a:t>Contents</a:t>
            </a:r>
          </a:p>
          <a:p>
            <a:pPr>
              <a:lnSpc>
                <a:spcPct val="150000"/>
              </a:lnSpc>
            </a:pPr>
            <a:r>
              <a:rPr lang="en-US" sz="2400" dirty="0">
                <a:sym typeface="Arial"/>
              </a:rPr>
              <a:t>Disability Programs</a:t>
            </a:r>
          </a:p>
          <a:p>
            <a:pPr>
              <a:lnSpc>
                <a:spcPct val="150000"/>
              </a:lnSpc>
            </a:pPr>
            <a:r>
              <a:rPr lang="en-US" sz="2400" dirty="0">
                <a:sym typeface="Arial"/>
              </a:rPr>
              <a:t>How We Define Disability</a:t>
            </a:r>
          </a:p>
          <a:p>
            <a:pPr>
              <a:lnSpc>
                <a:spcPct val="150000"/>
              </a:lnSpc>
            </a:pPr>
            <a:r>
              <a:rPr lang="en-US" sz="2400" dirty="0">
                <a:sym typeface="Arial"/>
              </a:rPr>
              <a:t>Substantial Gainful Activity (SGA)</a:t>
            </a:r>
          </a:p>
        </p:txBody>
      </p:sp>
      <p:sp>
        <p:nvSpPr>
          <p:cNvPr id="8" name="Shape 111"/>
          <p:cNvSpPr txBox="1">
            <a:spLocks/>
          </p:cNvSpPr>
          <p:nvPr/>
        </p:nvSpPr>
        <p:spPr>
          <a:xfrm>
            <a:off x="0" y="1000584"/>
            <a:ext cx="9144000" cy="689675"/>
          </a:xfrm>
          <a:prstGeom prst="rect">
            <a:avLst/>
          </a:prstGeom>
          <a:noFill/>
          <a:ln>
            <a:noFill/>
          </a:ln>
        </p:spPr>
        <p:txBody>
          <a:bodyPr lIns="91425" tIns="45700" rIns="91425" bIns="45700" anchor="t" anchorCtr="0">
            <a:noAutofit/>
          </a:bodyPr>
          <a:lstStyle>
            <a:lvl1pPr algn="ctr" defTabSz="914400" rtl="0" eaLnBrk="1" latinLnBrk="0" hangingPunct="1">
              <a:spcBef>
                <a:spcPct val="0"/>
              </a:spcBef>
              <a:buNone/>
              <a:defRPr sz="4400" b="1" kern="1200">
                <a:solidFill>
                  <a:schemeClr val="tx1"/>
                </a:solidFill>
                <a:latin typeface="+mj-lt"/>
                <a:ea typeface="+mj-ea"/>
                <a:cs typeface="+mj-cs"/>
              </a:defRPr>
            </a:lvl1pPr>
          </a:lstStyle>
          <a:p>
            <a:pPr>
              <a:spcBef>
                <a:spcPts val="0"/>
              </a:spcBef>
              <a:buClr>
                <a:srgbClr val="10253F"/>
              </a:buClr>
              <a:buSzPct val="25000"/>
              <a:buFont typeface="Calibri"/>
              <a:buNone/>
            </a:pPr>
            <a:r>
              <a:rPr lang="en-US" sz="4000" dirty="0">
                <a:solidFill>
                  <a:srgbClr val="002060"/>
                </a:solidFill>
                <a:latin typeface="Times New Roman" panose="02020603050405020304" pitchFamily="18" charset="0"/>
                <a:ea typeface="Arial"/>
                <a:cs typeface="Times New Roman" panose="02020603050405020304" pitchFamily="18" charset="0"/>
                <a:sym typeface="Calibri"/>
              </a:rPr>
              <a:t>Understanding the Basics</a:t>
            </a:r>
          </a:p>
        </p:txBody>
      </p:sp>
    </p:spTree>
    <p:extLst>
      <p:ext uri="{BB962C8B-B14F-4D97-AF65-F5344CB8AC3E}">
        <p14:creationId xmlns:p14="http://schemas.microsoft.com/office/powerpoint/2010/main" val="29831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extLst/>
          </p:nvPr>
        </p:nvGraphicFramePr>
        <p:xfrm>
          <a:off x="-224952" y="2964240"/>
          <a:ext cx="3200400" cy="3048000"/>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p:cNvSpPr/>
          <p:nvPr/>
        </p:nvSpPr>
        <p:spPr>
          <a:xfrm>
            <a:off x="0" y="119787"/>
            <a:ext cx="9144000" cy="646331"/>
          </a:xfrm>
          <a:prstGeom prst="rect">
            <a:avLst/>
          </a:prstGeom>
        </p:spPr>
        <p:txBody>
          <a:bodyPr wrap="square">
            <a:spAutoFit/>
          </a:bodyPr>
          <a:lstStyle/>
          <a:p>
            <a:pPr lvl="0" algn="ctr">
              <a:buClr>
                <a:schemeClr val="lt1"/>
              </a:buClr>
              <a:buSzPct val="25000"/>
            </a:pPr>
            <a:r>
              <a:rPr lang="en-US" sz="3600" b="1" dirty="0">
                <a:solidFill>
                  <a:srgbClr val="002060"/>
                </a:solidFill>
                <a:latin typeface="Times New Roman" panose="02020603050405020304" pitchFamily="18" charset="0"/>
                <a:ea typeface="Arial"/>
                <a:cs typeface="Times New Roman" panose="02020603050405020304" pitchFamily="18" charset="0"/>
                <a:sym typeface="Arial"/>
              </a:rPr>
              <a:t>Impairment-Related Work Expenses (IRWE) </a:t>
            </a:r>
          </a:p>
        </p:txBody>
      </p:sp>
      <p:graphicFrame>
        <p:nvGraphicFramePr>
          <p:cNvPr id="5" name="Table 4"/>
          <p:cNvGraphicFramePr>
            <a:graphicFrameLocks noGrp="1"/>
          </p:cNvGraphicFramePr>
          <p:nvPr>
            <p:extLst>
              <p:ext uri="{D42A27DB-BD31-4B8C-83A1-F6EECF244321}">
                <p14:modId xmlns:p14="http://schemas.microsoft.com/office/powerpoint/2010/main" val="3312732144"/>
              </p:ext>
            </p:extLst>
          </p:nvPr>
        </p:nvGraphicFramePr>
        <p:xfrm>
          <a:off x="0" y="903178"/>
          <a:ext cx="9144000" cy="4891702"/>
        </p:xfrm>
        <a:graphic>
          <a:graphicData uri="http://schemas.openxmlformats.org/drawingml/2006/table">
            <a:tbl>
              <a:tblPr firstRow="1" bandRow="1">
                <a:tableStyleId>{5C22544A-7EE6-4342-B048-85BDC9FD1C3A}</a:tableStyleId>
              </a:tblPr>
              <a:tblGrid>
                <a:gridCol w="2216727">
                  <a:extLst>
                    <a:ext uri="{9D8B030D-6E8A-4147-A177-3AD203B41FA5}">
                      <a16:colId xmlns:a16="http://schemas.microsoft.com/office/drawing/2014/main" val="20000"/>
                    </a:ext>
                  </a:extLst>
                </a:gridCol>
                <a:gridCol w="6927273">
                  <a:extLst>
                    <a:ext uri="{9D8B030D-6E8A-4147-A177-3AD203B41FA5}">
                      <a16:colId xmlns:a16="http://schemas.microsoft.com/office/drawing/2014/main" val="20001"/>
                    </a:ext>
                  </a:extLst>
                </a:gridCol>
              </a:tblGrid>
              <a:tr h="274458">
                <a:tc>
                  <a:txBody>
                    <a:bodyPr/>
                    <a:lstStyle/>
                    <a:p>
                      <a:pPr algn="ctr"/>
                      <a:r>
                        <a:rPr lang="en-US" sz="1600" dirty="0"/>
                        <a:t>Type of Expense</a:t>
                      </a:r>
                    </a:p>
                  </a:txBody>
                  <a:tcPr/>
                </a:tc>
                <a:tc>
                  <a:txBody>
                    <a:bodyPr/>
                    <a:lstStyle/>
                    <a:p>
                      <a:pPr algn="ctr"/>
                      <a:r>
                        <a:rPr lang="en-US" sz="1600" dirty="0"/>
                        <a:t>Example</a:t>
                      </a:r>
                    </a:p>
                  </a:txBody>
                  <a:tcPr/>
                </a:tc>
                <a:extLst>
                  <a:ext uri="{0D108BD9-81ED-4DB2-BD59-A6C34878D82A}">
                    <a16:rowId xmlns:a16="http://schemas.microsoft.com/office/drawing/2014/main" val="10000"/>
                  </a:ext>
                </a:extLst>
              </a:tr>
              <a:tr h="733830">
                <a:tc>
                  <a:txBody>
                    <a:bodyPr/>
                    <a:lstStyle/>
                    <a:p>
                      <a:r>
                        <a:rPr lang="en-US" sz="1400" dirty="0"/>
                        <a:t>Transportation Costs</a:t>
                      </a:r>
                    </a:p>
                  </a:txBody>
                  <a:tcPr/>
                </a:tc>
                <a:tc>
                  <a:txBody>
                    <a:bodyPr/>
                    <a:lstStyle/>
                    <a:p>
                      <a:r>
                        <a:rPr lang="en-US" sz="1200" dirty="0"/>
                        <a:t>The cost of structural or operational modifications to vehicle that is</a:t>
                      </a:r>
                      <a:r>
                        <a:rPr lang="en-US" sz="1200" baseline="0" dirty="0"/>
                        <a:t> </a:t>
                      </a:r>
                      <a:r>
                        <a:rPr lang="en-US" sz="1200" dirty="0"/>
                        <a:t>needed</a:t>
                      </a:r>
                      <a:r>
                        <a:rPr lang="en-US" sz="1200" baseline="0" dirty="0"/>
                        <a:t> </a:t>
                      </a:r>
                      <a:r>
                        <a:rPr lang="en-US" sz="1200" dirty="0"/>
                        <a:t>to travel to work. </a:t>
                      </a:r>
                    </a:p>
                    <a:p>
                      <a:r>
                        <a:rPr lang="en-US" sz="1200" dirty="0"/>
                        <a:t>The cost of driver assistance or taxicabs if public transportation is not available</a:t>
                      </a:r>
                      <a:r>
                        <a:rPr lang="en-US" sz="1200" baseline="0" dirty="0"/>
                        <a:t> or not accessible. </a:t>
                      </a:r>
                      <a:endParaRPr lang="en-US" sz="1200" dirty="0"/>
                    </a:p>
                  </a:txBody>
                  <a:tcPr/>
                </a:tc>
                <a:extLst>
                  <a:ext uri="{0D108BD9-81ED-4DB2-BD59-A6C34878D82A}">
                    <a16:rowId xmlns:a16="http://schemas.microsoft.com/office/drawing/2014/main" val="10001"/>
                  </a:ext>
                </a:extLst>
              </a:tr>
              <a:tr h="410945">
                <a:tc>
                  <a:txBody>
                    <a:bodyPr/>
                    <a:lstStyle/>
                    <a:p>
                      <a:r>
                        <a:rPr lang="en-US" sz="1400" dirty="0"/>
                        <a:t>Attendant Care Services</a:t>
                      </a:r>
                    </a:p>
                  </a:txBody>
                  <a:tcPr/>
                </a:tc>
                <a:tc>
                  <a:txBody>
                    <a:bodyPr/>
                    <a:lstStyle/>
                    <a:p>
                      <a:r>
                        <a:rPr lang="en-US" sz="1200" dirty="0"/>
                        <a:t>Services</a:t>
                      </a:r>
                      <a:r>
                        <a:rPr lang="en-US" sz="1200" baseline="0" dirty="0"/>
                        <a:t> performed in the work setting. Services performed to help prepare for work, the trip to and from work and after work. </a:t>
                      </a:r>
                      <a:endParaRPr lang="en-US" sz="1200" dirty="0"/>
                    </a:p>
                  </a:txBody>
                  <a:tcPr/>
                </a:tc>
                <a:extLst>
                  <a:ext uri="{0D108BD9-81ED-4DB2-BD59-A6C34878D82A}">
                    <a16:rowId xmlns:a16="http://schemas.microsoft.com/office/drawing/2014/main" val="10002"/>
                  </a:ext>
                </a:extLst>
              </a:tr>
              <a:tr h="410945">
                <a:tc>
                  <a:txBody>
                    <a:bodyPr/>
                    <a:lstStyle/>
                    <a:p>
                      <a:r>
                        <a:rPr lang="en-US" sz="1400" dirty="0"/>
                        <a:t>Service Animals</a:t>
                      </a:r>
                    </a:p>
                  </a:txBody>
                  <a:tcPr/>
                </a:tc>
                <a:tc>
                  <a:txBody>
                    <a:bodyPr/>
                    <a:lstStyle/>
                    <a:p>
                      <a:r>
                        <a:rPr lang="en-US" sz="1200" dirty="0"/>
                        <a:t>Expenses paid in owning a guide dog or other service animal that enables beneficiary to overcome functional limitations in order to work.</a:t>
                      </a:r>
                    </a:p>
                  </a:txBody>
                  <a:tcPr/>
                </a:tc>
                <a:extLst>
                  <a:ext uri="{0D108BD9-81ED-4DB2-BD59-A6C34878D82A}">
                    <a16:rowId xmlns:a16="http://schemas.microsoft.com/office/drawing/2014/main" val="10003"/>
                  </a:ext>
                </a:extLst>
              </a:tr>
              <a:tr h="410945">
                <a:tc>
                  <a:txBody>
                    <a:bodyPr/>
                    <a:lstStyle/>
                    <a:p>
                      <a:r>
                        <a:rPr lang="en-US" sz="1400" dirty="0"/>
                        <a:t>Medical Devices</a:t>
                      </a:r>
                    </a:p>
                  </a:txBody>
                  <a:tcPr/>
                </a:tc>
                <a:tc>
                  <a:txBody>
                    <a:bodyPr/>
                    <a:lstStyle/>
                    <a:p>
                      <a:r>
                        <a:rPr lang="en-US" sz="1200" dirty="0"/>
                        <a:t>Deductible devices include wheelchairs, dialysis equipment, pacemakers, respirators, traction equipment, and braces.</a:t>
                      </a:r>
                    </a:p>
                  </a:txBody>
                  <a:tcPr/>
                </a:tc>
                <a:extLst>
                  <a:ext uri="{0D108BD9-81ED-4DB2-BD59-A6C34878D82A}">
                    <a16:rowId xmlns:a16="http://schemas.microsoft.com/office/drawing/2014/main" val="10004"/>
                  </a:ext>
                </a:extLst>
              </a:tr>
              <a:tr h="410945">
                <a:tc>
                  <a:txBody>
                    <a:bodyPr/>
                    <a:lstStyle/>
                    <a:p>
                      <a:r>
                        <a:rPr lang="en-US" sz="1400" dirty="0"/>
                        <a:t>Prosthesis</a:t>
                      </a:r>
                    </a:p>
                  </a:txBody>
                  <a:tcPr/>
                </a:tc>
                <a:tc>
                  <a:txBody>
                    <a:bodyPr/>
                    <a:lstStyle/>
                    <a:p>
                      <a:r>
                        <a:rPr lang="en-US" sz="1200" dirty="0"/>
                        <a:t>Artificial hip, artificial replacement of an arm, leg, or other parts of the body.</a:t>
                      </a:r>
                    </a:p>
                  </a:txBody>
                  <a:tcPr/>
                </a:tc>
                <a:extLst>
                  <a:ext uri="{0D108BD9-81ED-4DB2-BD59-A6C34878D82A}">
                    <a16:rowId xmlns:a16="http://schemas.microsoft.com/office/drawing/2014/main" val="10005"/>
                  </a:ext>
                </a:extLst>
              </a:tr>
              <a:tr h="733830">
                <a:tc>
                  <a:txBody>
                    <a:bodyPr/>
                    <a:lstStyle/>
                    <a:p>
                      <a:r>
                        <a:rPr lang="en-US" sz="1400" dirty="0"/>
                        <a:t>Residential</a:t>
                      </a:r>
                      <a:r>
                        <a:rPr lang="en-US" sz="1400" baseline="0" dirty="0"/>
                        <a:t> Modifications</a:t>
                      </a:r>
                      <a:endParaRPr lang="en-US" sz="1400" dirty="0"/>
                    </a:p>
                  </a:txBody>
                  <a:tcPr/>
                </a:tc>
                <a:tc>
                  <a:txBody>
                    <a:bodyPr/>
                    <a:lstStyle/>
                    <a:p>
                      <a:r>
                        <a:rPr lang="en-US" sz="1200" dirty="0"/>
                        <a:t>Employed outside of home - modifications to exterior to permit access to the street or</a:t>
                      </a:r>
                      <a:r>
                        <a:rPr lang="en-US" sz="1200" baseline="0" dirty="0"/>
                        <a:t> transportation.</a:t>
                      </a:r>
                    </a:p>
                    <a:p>
                      <a:r>
                        <a:rPr lang="en-US" sz="1200" baseline="0" dirty="0"/>
                        <a:t>Self-employed at home - modifications inside to create workspace to accommodate impairment.</a:t>
                      </a:r>
                      <a:endParaRPr lang="en-US" sz="1200" dirty="0"/>
                    </a:p>
                  </a:txBody>
                  <a:tcPr/>
                </a:tc>
                <a:extLst>
                  <a:ext uri="{0D108BD9-81ED-4DB2-BD59-A6C34878D82A}">
                    <a16:rowId xmlns:a16="http://schemas.microsoft.com/office/drawing/2014/main" val="10006"/>
                  </a:ext>
                </a:extLst>
              </a:tr>
              <a:tr h="572387">
                <a:tc>
                  <a:txBody>
                    <a:bodyPr/>
                    <a:lstStyle/>
                    <a:p>
                      <a:r>
                        <a:rPr lang="en-US" sz="1400" dirty="0"/>
                        <a:t>Prescription Drugs</a:t>
                      </a:r>
                    </a:p>
                  </a:txBody>
                  <a:tcPr/>
                </a:tc>
                <a:tc>
                  <a:txBody>
                    <a:bodyPr/>
                    <a:lstStyle/>
                    <a:p>
                      <a:r>
                        <a:rPr lang="en-US" sz="1200" dirty="0"/>
                        <a:t>Regularly prescribed medical treatment or therapy that is necessary to control</a:t>
                      </a:r>
                      <a:r>
                        <a:rPr lang="en-US" sz="1200" baseline="0" dirty="0"/>
                        <a:t> </a:t>
                      </a:r>
                      <a:r>
                        <a:rPr lang="en-US" sz="1200" dirty="0"/>
                        <a:t>disabling condition. This includes co-payments and insurance deductibles.</a:t>
                      </a:r>
                    </a:p>
                  </a:txBody>
                  <a:tcPr/>
                </a:tc>
                <a:extLst>
                  <a:ext uri="{0D108BD9-81ED-4DB2-BD59-A6C34878D82A}">
                    <a16:rowId xmlns:a16="http://schemas.microsoft.com/office/drawing/2014/main" val="10007"/>
                  </a:ext>
                </a:extLst>
              </a:tr>
              <a:tr h="733830">
                <a:tc>
                  <a:txBody>
                    <a:bodyPr/>
                    <a:lstStyle/>
                    <a:p>
                      <a:r>
                        <a:rPr lang="en-US" sz="1400" dirty="0"/>
                        <a:t>Other Items and Services</a:t>
                      </a:r>
                    </a:p>
                  </a:txBody>
                  <a:tcPr/>
                </a:tc>
                <a:tc>
                  <a:txBody>
                    <a:bodyPr/>
                    <a:lstStyle/>
                    <a:p>
                      <a:r>
                        <a:rPr lang="en-US" sz="1200" dirty="0"/>
                        <a:t>Assistive technology that people with disabilities use for employment–related purposes; such as software applications, computer support services, and special tools which have been specifically designed to accommodate the person’s impairment</a:t>
                      </a:r>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97433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extLst>
              <p:ext uri="{D42A27DB-BD31-4B8C-83A1-F6EECF244321}">
                <p14:modId xmlns:p14="http://schemas.microsoft.com/office/powerpoint/2010/main" val="2386502379"/>
              </p:ext>
            </p:extLst>
          </p:nvPr>
        </p:nvGraphicFramePr>
        <p:xfrm>
          <a:off x="-173394" y="3740336"/>
          <a:ext cx="3200400" cy="1970158"/>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p:cNvSpPr/>
          <p:nvPr/>
        </p:nvSpPr>
        <p:spPr>
          <a:xfrm>
            <a:off x="0" y="119787"/>
            <a:ext cx="9144000" cy="646331"/>
          </a:xfrm>
          <a:prstGeom prst="rect">
            <a:avLst/>
          </a:prstGeom>
        </p:spPr>
        <p:txBody>
          <a:bodyPr wrap="square">
            <a:spAutoFit/>
          </a:bodyPr>
          <a:lstStyle/>
          <a:p>
            <a:pPr lvl="0" algn="ctr">
              <a:buClr>
                <a:schemeClr val="lt1"/>
              </a:buClr>
              <a:buSzPct val="25000"/>
            </a:pPr>
            <a:r>
              <a:rPr lang="en-US" sz="3600" b="1" dirty="0">
                <a:solidFill>
                  <a:srgbClr val="002060"/>
                </a:solidFill>
                <a:latin typeface="Times New Roman" panose="02020603050405020304" pitchFamily="18" charset="0"/>
                <a:ea typeface="Arial"/>
                <a:cs typeface="Times New Roman" panose="02020603050405020304" pitchFamily="18" charset="0"/>
                <a:sym typeface="Arial"/>
              </a:rPr>
              <a:t>Form SSA-821 Work Activity Report</a:t>
            </a:r>
          </a:p>
        </p:txBody>
      </p:sp>
      <p:pic>
        <p:nvPicPr>
          <p:cNvPr id="4" name="Picture 3"/>
          <p:cNvPicPr>
            <a:picLocks noChangeAspect="1"/>
          </p:cNvPicPr>
          <p:nvPr/>
        </p:nvPicPr>
        <p:blipFill>
          <a:blip r:embed="rId4"/>
          <a:stretch>
            <a:fillRect/>
          </a:stretch>
        </p:blipFill>
        <p:spPr>
          <a:xfrm>
            <a:off x="0" y="766118"/>
            <a:ext cx="5289176" cy="2880088"/>
          </a:xfrm>
          <a:prstGeom prst="rect">
            <a:avLst/>
          </a:prstGeom>
        </p:spPr>
      </p:pic>
      <p:pic>
        <p:nvPicPr>
          <p:cNvPr id="5" name="Picture 4"/>
          <p:cNvPicPr>
            <a:picLocks noChangeAspect="1"/>
          </p:cNvPicPr>
          <p:nvPr/>
        </p:nvPicPr>
        <p:blipFill rotWithShape="1">
          <a:blip r:embed="rId5"/>
          <a:srcRect l="2520" t="2005" r="2992"/>
          <a:stretch/>
        </p:blipFill>
        <p:spPr>
          <a:xfrm>
            <a:off x="3116658" y="2931459"/>
            <a:ext cx="5943601" cy="2779035"/>
          </a:xfrm>
          <a:prstGeom prst="rect">
            <a:avLst/>
          </a:prstGeom>
        </p:spPr>
      </p:pic>
      <p:sp>
        <p:nvSpPr>
          <p:cNvPr id="7" name="TextBox 6"/>
          <p:cNvSpPr txBox="1"/>
          <p:nvPr/>
        </p:nvSpPr>
        <p:spPr>
          <a:xfrm>
            <a:off x="5372917" y="1328999"/>
            <a:ext cx="3687342" cy="1200329"/>
          </a:xfrm>
          <a:prstGeom prst="rect">
            <a:avLst/>
          </a:prstGeom>
          <a:noFill/>
        </p:spPr>
        <p:txBody>
          <a:bodyPr wrap="square" rtlCol="0">
            <a:spAutoFit/>
          </a:bodyPr>
          <a:lstStyle/>
          <a:p>
            <a:r>
              <a:rPr lang="en-US" sz="1800" b="1" dirty="0"/>
              <a:t>SSA-821 is used to document work activity and work incentives when SSA is making SGA decisions.</a:t>
            </a:r>
            <a:endParaRPr lang="en-US" dirty="0"/>
          </a:p>
        </p:txBody>
      </p:sp>
    </p:spTree>
    <p:extLst>
      <p:ext uri="{BB962C8B-B14F-4D97-AF65-F5344CB8AC3E}">
        <p14:creationId xmlns:p14="http://schemas.microsoft.com/office/powerpoint/2010/main" val="1992678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42"/>
          <p:cNvSpPr txBox="1"/>
          <p:nvPr/>
        </p:nvSpPr>
        <p:spPr>
          <a:xfrm>
            <a:off x="147749" y="1745967"/>
            <a:ext cx="8848502" cy="3898726"/>
          </a:xfrm>
          <a:prstGeom prst="rect">
            <a:avLst/>
          </a:prstGeom>
          <a:noFill/>
          <a:ln>
            <a:noFill/>
          </a:ln>
        </p:spPr>
        <p:txBody>
          <a:bodyPr lIns="91425" tIns="45700" rIns="91425" bIns="45700" anchor="t" anchorCtr="0">
            <a:noAutofit/>
          </a:bodyPr>
          <a:lstStyle/>
          <a:p>
            <a:pPr>
              <a:buClr>
                <a:srgbClr val="000000"/>
              </a:buClr>
              <a:buSzPct val="100000"/>
            </a:pPr>
            <a:r>
              <a:rPr lang="en-US" sz="2000" b="1" dirty="0"/>
              <a:t>What is a PASS?</a:t>
            </a:r>
          </a:p>
          <a:p>
            <a:pPr marL="342900" indent="-342900">
              <a:buClr>
                <a:srgbClr val="000000"/>
              </a:buClr>
              <a:buSzPct val="100000"/>
              <a:buFont typeface="Arial" panose="020B0604020202020204" pitchFamily="34" charset="0"/>
              <a:buChar char="•"/>
            </a:pPr>
            <a:r>
              <a:rPr lang="en-US" sz="2000" dirty="0"/>
              <a:t>A PASS is an SSI provision to help individuals with disabilities return to work. </a:t>
            </a:r>
          </a:p>
          <a:p>
            <a:pPr marL="342900" indent="-342900">
              <a:buClr>
                <a:srgbClr val="000000"/>
              </a:buClr>
              <a:buSzPct val="100000"/>
              <a:buFont typeface="Arial" panose="020B0604020202020204" pitchFamily="34" charset="0"/>
              <a:buChar char="•"/>
            </a:pPr>
            <a:r>
              <a:rPr lang="en-US" sz="2000" dirty="0"/>
              <a:t>If you receive SSI or could qualify for SSI after setting aside income or resources so that you may pursue a work goal, you could benefit from a PASS.</a:t>
            </a:r>
          </a:p>
          <a:p>
            <a:pPr>
              <a:buClr>
                <a:srgbClr val="000000"/>
              </a:buClr>
              <a:buSzPct val="100000"/>
            </a:pPr>
            <a:endParaRPr lang="en-US" sz="200" dirty="0"/>
          </a:p>
          <a:p>
            <a:pPr>
              <a:buClr>
                <a:srgbClr val="000000"/>
              </a:buClr>
              <a:buSzPct val="100000"/>
            </a:pPr>
            <a:endParaRPr lang="en-US" sz="200" dirty="0"/>
          </a:p>
          <a:p>
            <a:pPr>
              <a:buClr>
                <a:srgbClr val="000000"/>
              </a:buClr>
              <a:buSzPct val="100000"/>
            </a:pPr>
            <a:endParaRPr lang="en-US" sz="200" dirty="0"/>
          </a:p>
          <a:p>
            <a:pPr>
              <a:buClr>
                <a:srgbClr val="000000"/>
              </a:buClr>
              <a:buSzPct val="100000"/>
            </a:pPr>
            <a:endParaRPr lang="en-US" sz="200" dirty="0"/>
          </a:p>
          <a:p>
            <a:pPr>
              <a:buClr>
                <a:srgbClr val="000000"/>
              </a:buClr>
              <a:buSzPct val="100000"/>
            </a:pPr>
            <a:r>
              <a:rPr lang="en-US" sz="2000" b="1" dirty="0"/>
              <a:t>How does a PASS help someone return to work?</a:t>
            </a:r>
          </a:p>
          <a:p>
            <a:pPr marL="342900" indent="-342900">
              <a:buClr>
                <a:srgbClr val="000000"/>
              </a:buClr>
              <a:buSzPct val="100000"/>
              <a:buFont typeface="Arial" panose="020B0604020202020204" pitchFamily="34" charset="0"/>
              <a:buChar char="•"/>
            </a:pPr>
            <a:r>
              <a:rPr lang="en-US" sz="2000" dirty="0"/>
              <a:t>We base SSI eligibility and payment amounts on income and resources.</a:t>
            </a:r>
          </a:p>
          <a:p>
            <a:pPr marL="342900" indent="-342900">
              <a:buClr>
                <a:srgbClr val="000000"/>
              </a:buClr>
              <a:buSzPct val="100000"/>
              <a:buFont typeface="Arial" panose="020B0604020202020204" pitchFamily="34" charset="0"/>
              <a:buChar char="•"/>
            </a:pPr>
            <a:r>
              <a:rPr lang="en-US" sz="2000" dirty="0"/>
              <a:t>A PASS lets a disabled individual set aside money and things he/she owns to pay for items or services needed to achieve a specific work goal.</a:t>
            </a:r>
          </a:p>
          <a:p>
            <a:pPr marL="342900" indent="-342900">
              <a:buClr>
                <a:srgbClr val="000000"/>
              </a:buClr>
              <a:buSzPct val="100000"/>
              <a:buFont typeface="Arial" panose="020B0604020202020204" pitchFamily="34" charset="0"/>
              <a:buChar char="•"/>
            </a:pPr>
            <a:r>
              <a:rPr lang="en-US" sz="2000" dirty="0"/>
              <a:t>The objective of a PASS is to help disabled individuals find employment that reduces or eliminates SSI or SSDI benefits.</a:t>
            </a:r>
          </a:p>
          <a:p>
            <a:pPr>
              <a:buClr>
                <a:srgbClr val="000000"/>
              </a:buClr>
              <a:buSzPct val="100000"/>
            </a:pPr>
            <a:endParaRPr lang="en-US" sz="2000" dirty="0"/>
          </a:p>
          <a:p>
            <a:pPr marL="342900" indent="-342900">
              <a:buClr>
                <a:srgbClr val="000000"/>
              </a:buClr>
              <a:buSzPct val="100000"/>
              <a:buFont typeface="Arial" panose="020B0604020202020204" pitchFamily="34" charset="0"/>
              <a:buChar char="•"/>
            </a:pPr>
            <a:endParaRPr lang="en-US" sz="2000" dirty="0"/>
          </a:p>
        </p:txBody>
      </p:sp>
      <p:sp>
        <p:nvSpPr>
          <p:cNvPr id="3" name="Rectangle 2"/>
          <p:cNvSpPr/>
          <p:nvPr/>
        </p:nvSpPr>
        <p:spPr>
          <a:xfrm>
            <a:off x="0" y="994431"/>
            <a:ext cx="9144000" cy="707886"/>
          </a:xfrm>
          <a:prstGeom prst="rect">
            <a:avLst/>
          </a:prstGeom>
        </p:spPr>
        <p:txBody>
          <a:bodyPr wrap="square">
            <a:spAutoFit/>
          </a:bodyPr>
          <a:lstStyle/>
          <a:p>
            <a:pPr lvl="0" algn="ctr">
              <a:buClr>
                <a:schemeClr val="lt1"/>
              </a:buClr>
              <a:buSzPct val="25000"/>
            </a:pPr>
            <a:r>
              <a:rPr lang="en-US" sz="4000" b="1" dirty="0">
                <a:solidFill>
                  <a:srgbClr val="002060"/>
                </a:solidFill>
                <a:latin typeface="Times New Roman" panose="02020603050405020304" pitchFamily="18" charset="0"/>
                <a:ea typeface="Arial"/>
                <a:cs typeface="Times New Roman" panose="02020603050405020304" pitchFamily="18" charset="0"/>
                <a:sym typeface="Arial"/>
              </a:rPr>
              <a:t>Plan to Achieve Self-Support (PASS)</a:t>
            </a:r>
          </a:p>
        </p:txBody>
      </p:sp>
    </p:spTree>
    <p:extLst>
      <p:ext uri="{BB962C8B-B14F-4D97-AF65-F5344CB8AC3E}">
        <p14:creationId xmlns:p14="http://schemas.microsoft.com/office/powerpoint/2010/main" val="3521357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42"/>
          <p:cNvSpPr txBox="1"/>
          <p:nvPr/>
        </p:nvSpPr>
        <p:spPr>
          <a:xfrm>
            <a:off x="555585" y="1736028"/>
            <a:ext cx="8440666" cy="3898726"/>
          </a:xfrm>
          <a:prstGeom prst="rect">
            <a:avLst/>
          </a:prstGeom>
          <a:noFill/>
          <a:ln>
            <a:noFill/>
          </a:ln>
        </p:spPr>
        <p:txBody>
          <a:bodyPr lIns="91425" tIns="45700" rIns="91425" bIns="45700" anchor="t" anchorCtr="0">
            <a:noAutofit/>
          </a:bodyPr>
          <a:lstStyle/>
          <a:p>
            <a:pPr>
              <a:buClr>
                <a:srgbClr val="000000"/>
              </a:buClr>
              <a:buSzPct val="100000"/>
            </a:pPr>
            <a:r>
              <a:rPr lang="en-US" sz="2000" b="1" dirty="0">
                <a:solidFill>
                  <a:srgbClr val="003366"/>
                </a:solidFill>
              </a:rPr>
              <a:t>What kinds of expenses can a PASS help pay for?</a:t>
            </a:r>
          </a:p>
          <a:p>
            <a:pPr>
              <a:buClr>
                <a:srgbClr val="000000"/>
              </a:buClr>
              <a:buSzPct val="100000"/>
            </a:pPr>
            <a:endParaRPr lang="en-US" sz="2000" dirty="0">
              <a:solidFill>
                <a:srgbClr val="003366"/>
              </a:solidFill>
            </a:endParaRPr>
          </a:p>
          <a:p>
            <a:pPr marL="342900" indent="-342900">
              <a:buClr>
                <a:srgbClr val="000000"/>
              </a:buClr>
              <a:buSzPct val="100000"/>
              <a:buFont typeface="Arial" panose="020B0604020202020204" pitchFamily="34" charset="0"/>
              <a:buChar char="•"/>
            </a:pPr>
            <a:r>
              <a:rPr lang="en-US" sz="2000" dirty="0">
                <a:solidFill>
                  <a:srgbClr val="003366"/>
                </a:solidFill>
              </a:rPr>
              <a:t>School or training expenses - tuition, fees, books, and supplies</a:t>
            </a:r>
          </a:p>
          <a:p>
            <a:pPr>
              <a:buClr>
                <a:srgbClr val="000000"/>
              </a:buClr>
              <a:buSzPct val="100000"/>
            </a:pPr>
            <a:endParaRPr lang="en-US" sz="1200" dirty="0">
              <a:solidFill>
                <a:srgbClr val="003366"/>
              </a:solidFill>
            </a:endParaRPr>
          </a:p>
          <a:p>
            <a:pPr marL="342900" indent="-342900">
              <a:buClr>
                <a:srgbClr val="000000"/>
              </a:buClr>
              <a:buSzPct val="100000"/>
              <a:buFont typeface="Arial" panose="020B0604020202020204" pitchFamily="34" charset="0"/>
              <a:buChar char="•"/>
            </a:pPr>
            <a:r>
              <a:rPr lang="en-US" sz="2000" dirty="0">
                <a:solidFill>
                  <a:srgbClr val="003366"/>
                </a:solidFill>
              </a:rPr>
              <a:t>Uniforms, special clothing, safety equipment, tools</a:t>
            </a:r>
          </a:p>
          <a:p>
            <a:pPr>
              <a:buClr>
                <a:srgbClr val="000000"/>
              </a:buClr>
              <a:buSzPct val="100000"/>
            </a:pPr>
            <a:endParaRPr lang="en-US" sz="1200" dirty="0">
              <a:solidFill>
                <a:srgbClr val="003366"/>
              </a:solidFill>
            </a:endParaRPr>
          </a:p>
          <a:p>
            <a:pPr marL="342900" indent="-342900">
              <a:buClr>
                <a:srgbClr val="000000"/>
              </a:buClr>
              <a:buSzPct val="100000"/>
              <a:buFont typeface="Arial" panose="020B0604020202020204" pitchFamily="34" charset="0"/>
              <a:buChar char="•"/>
            </a:pPr>
            <a:r>
              <a:rPr lang="en-US" sz="2000" dirty="0">
                <a:solidFill>
                  <a:srgbClr val="003366"/>
                </a:solidFill>
              </a:rPr>
              <a:t>Attendant care of child care expenses</a:t>
            </a:r>
          </a:p>
          <a:p>
            <a:pPr marL="342900" indent="-342900">
              <a:buClr>
                <a:srgbClr val="000000"/>
              </a:buClr>
              <a:buSzPct val="100000"/>
              <a:buFont typeface="Arial" panose="020B0604020202020204" pitchFamily="34" charset="0"/>
              <a:buChar char="•"/>
            </a:pPr>
            <a:endParaRPr lang="en-US" sz="1200" dirty="0">
              <a:solidFill>
                <a:srgbClr val="003366"/>
              </a:solidFill>
            </a:endParaRPr>
          </a:p>
          <a:p>
            <a:pPr marL="342900" indent="-342900">
              <a:buClr>
                <a:srgbClr val="000000"/>
              </a:buClr>
              <a:buSzPct val="100000"/>
              <a:buFont typeface="Arial" panose="020B0604020202020204" pitchFamily="34" charset="0"/>
              <a:buChar char="•"/>
            </a:pPr>
            <a:r>
              <a:rPr lang="en-US" sz="2000" dirty="0">
                <a:solidFill>
                  <a:srgbClr val="003366"/>
                </a:solidFill>
              </a:rPr>
              <a:t>Transportation for work</a:t>
            </a:r>
          </a:p>
          <a:p>
            <a:pPr>
              <a:buClr>
                <a:srgbClr val="000000"/>
              </a:buClr>
              <a:buSzPct val="100000"/>
            </a:pPr>
            <a:endParaRPr lang="en-US" sz="1200" dirty="0">
              <a:solidFill>
                <a:srgbClr val="003366"/>
              </a:solidFill>
            </a:endParaRPr>
          </a:p>
          <a:p>
            <a:pPr marL="342900" indent="-342900">
              <a:buClr>
                <a:srgbClr val="000000"/>
              </a:buClr>
              <a:buSzPct val="100000"/>
              <a:buFont typeface="Arial" panose="020B0604020202020204" pitchFamily="34" charset="0"/>
              <a:buChar char="•"/>
            </a:pPr>
            <a:r>
              <a:rPr lang="en-US" sz="2000" dirty="0">
                <a:solidFill>
                  <a:srgbClr val="003366"/>
                </a:solidFill>
              </a:rPr>
              <a:t>Employment services such as a job coach</a:t>
            </a:r>
          </a:p>
          <a:p>
            <a:pPr>
              <a:buClr>
                <a:srgbClr val="000000"/>
              </a:buClr>
              <a:buSzPct val="100000"/>
            </a:pPr>
            <a:endParaRPr lang="en-US" sz="1200" dirty="0">
              <a:solidFill>
                <a:srgbClr val="003366"/>
              </a:solidFill>
            </a:endParaRPr>
          </a:p>
          <a:p>
            <a:pPr marL="342900" indent="-342900">
              <a:buClr>
                <a:srgbClr val="000000"/>
              </a:buClr>
              <a:buSzPct val="100000"/>
              <a:buFont typeface="Arial" panose="020B0604020202020204" pitchFamily="34" charset="0"/>
              <a:buChar char="•"/>
            </a:pPr>
            <a:r>
              <a:rPr lang="en-US" sz="2000" dirty="0">
                <a:solidFill>
                  <a:srgbClr val="003366"/>
                </a:solidFill>
              </a:rPr>
              <a:t>Supplies to start a business </a:t>
            </a:r>
          </a:p>
        </p:txBody>
      </p:sp>
      <p:sp>
        <p:nvSpPr>
          <p:cNvPr id="3" name="Rectangle 2"/>
          <p:cNvSpPr/>
          <p:nvPr/>
        </p:nvSpPr>
        <p:spPr>
          <a:xfrm>
            <a:off x="0" y="967512"/>
            <a:ext cx="9144000" cy="707886"/>
          </a:xfrm>
          <a:prstGeom prst="rect">
            <a:avLst/>
          </a:prstGeom>
        </p:spPr>
        <p:txBody>
          <a:bodyPr wrap="square">
            <a:spAutoFit/>
          </a:bodyPr>
          <a:lstStyle/>
          <a:p>
            <a:pPr algn="ctr">
              <a:buClr>
                <a:prstClr val="white"/>
              </a:buClr>
              <a:buSzPct val="25000"/>
            </a:pPr>
            <a:r>
              <a:rPr lang="en-US" sz="4000" b="1" dirty="0">
                <a:solidFill>
                  <a:srgbClr val="002060"/>
                </a:solidFill>
                <a:latin typeface="Times New Roman" panose="02020603050405020304" pitchFamily="18" charset="0"/>
                <a:ea typeface="Arial"/>
                <a:cs typeface="Times New Roman" panose="02020603050405020304" pitchFamily="18" charset="0"/>
                <a:sym typeface="Arial"/>
              </a:rPr>
              <a:t>Plan to Achieve Self-Support (PASS)</a:t>
            </a:r>
          </a:p>
        </p:txBody>
      </p:sp>
    </p:spTree>
    <p:extLst>
      <p:ext uri="{BB962C8B-B14F-4D97-AF65-F5344CB8AC3E}">
        <p14:creationId xmlns:p14="http://schemas.microsoft.com/office/powerpoint/2010/main" val="26813065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42"/>
          <p:cNvSpPr txBox="1"/>
          <p:nvPr/>
        </p:nvSpPr>
        <p:spPr>
          <a:xfrm>
            <a:off x="147749" y="1492349"/>
            <a:ext cx="8848502" cy="4229575"/>
          </a:xfrm>
          <a:prstGeom prst="rect">
            <a:avLst/>
          </a:prstGeom>
          <a:noFill/>
          <a:ln>
            <a:noFill/>
          </a:ln>
        </p:spPr>
        <p:txBody>
          <a:bodyPr lIns="91425" tIns="45700" rIns="91425" bIns="45700" anchor="t" anchorCtr="0">
            <a:noAutofit/>
          </a:bodyPr>
          <a:lstStyle/>
          <a:p>
            <a:pPr algn="ctr"/>
            <a:r>
              <a:rPr lang="en-US" b="1" dirty="0"/>
              <a:t>A Sample PASS Example (SSI ONLY)</a:t>
            </a:r>
            <a:endParaRPr lang="en-US" dirty="0"/>
          </a:p>
          <a:p>
            <a:pPr algn="ctr"/>
            <a:r>
              <a:rPr lang="en-US" b="1" i="1" dirty="0"/>
              <a:t>Wages being excluded under an approved PASS</a:t>
            </a:r>
            <a:endParaRPr lang="en-US" i="1" dirty="0"/>
          </a:p>
          <a:p>
            <a:endParaRPr lang="en-US" sz="1300" dirty="0"/>
          </a:p>
          <a:p>
            <a:pPr marL="285750" indent="-285750">
              <a:buFont typeface="Arial" panose="020B0604020202020204" pitchFamily="34" charset="0"/>
              <a:buChar char="•"/>
            </a:pPr>
            <a:r>
              <a:rPr lang="en-US" sz="2000" dirty="0"/>
              <a:t>Billy wants to go to school to become a social worker.</a:t>
            </a:r>
          </a:p>
          <a:p>
            <a:pPr marL="285750" indent="-285750">
              <a:buFont typeface="Arial" panose="020B0604020202020204" pitchFamily="34" charset="0"/>
              <a:buChar char="•"/>
            </a:pPr>
            <a:r>
              <a:rPr lang="en-US" sz="2000" dirty="0"/>
              <a:t>Billy works part time and earns $665 per month. </a:t>
            </a:r>
          </a:p>
          <a:p>
            <a:pPr marL="285750" indent="-285750">
              <a:buFont typeface="Arial" panose="020B0604020202020204" pitchFamily="34" charset="0"/>
              <a:buChar char="•"/>
            </a:pPr>
            <a:r>
              <a:rPr lang="en-US" sz="2000" dirty="0"/>
              <a:t>We figure Billy’s countable income using the earned income formula. </a:t>
            </a:r>
            <a:br>
              <a:rPr lang="en-US" sz="2000" dirty="0"/>
            </a:br>
            <a:r>
              <a:rPr lang="en-US" sz="2000" dirty="0"/>
              <a:t>$665 - $20 = $645 - $65 = $580.  $580 / 2= $290 in countable income.</a:t>
            </a:r>
          </a:p>
          <a:p>
            <a:pPr marL="285750" indent="-285750">
              <a:buFont typeface="Arial" panose="020B0604020202020204" pitchFamily="34" charset="0"/>
              <a:buChar char="•"/>
            </a:pPr>
            <a:r>
              <a:rPr lang="en-US" sz="2000" dirty="0"/>
              <a:t>Billy’s earned income reduces his SSI benefit of $735 by $290 per month to $445. </a:t>
            </a:r>
          </a:p>
          <a:p>
            <a:pPr marL="285750" indent="-285750">
              <a:buFont typeface="Arial" panose="020B0604020202020204" pitchFamily="34" charset="0"/>
              <a:buChar char="•"/>
            </a:pPr>
            <a:r>
              <a:rPr lang="en-US" sz="2000" dirty="0"/>
              <a:t>He agrees to spend the $290 in countable income on his education and we approve a PASS. </a:t>
            </a:r>
          </a:p>
          <a:p>
            <a:pPr marL="285750" indent="-285750">
              <a:buFont typeface="Arial" panose="020B0604020202020204" pitchFamily="34" charset="0"/>
              <a:buChar char="•"/>
            </a:pPr>
            <a:r>
              <a:rPr lang="en-US" sz="2000" dirty="0"/>
              <a:t>We set aside this income and his SSI increases by $290/month for the PASS timeframe. Billy receives $735 in SSI benefits, and has $290 to use for approved PASS expenses. </a:t>
            </a:r>
          </a:p>
          <a:p>
            <a:pPr marL="342900" indent="-342900">
              <a:buClr>
                <a:srgbClr val="000000"/>
              </a:buClr>
              <a:buSzPct val="100000"/>
              <a:buFont typeface="Arial" panose="020B0604020202020204" pitchFamily="34" charset="0"/>
              <a:buChar char="•"/>
            </a:pPr>
            <a:endParaRPr lang="en-US" dirty="0"/>
          </a:p>
          <a:p>
            <a:pPr marL="342900" indent="-342900">
              <a:buClr>
                <a:srgbClr val="000000"/>
              </a:buClr>
              <a:buSzPct val="100000"/>
              <a:buFont typeface="Arial" panose="020B0604020202020204" pitchFamily="34" charset="0"/>
              <a:buChar char="•"/>
            </a:pPr>
            <a:endParaRPr lang="en-US" dirty="0"/>
          </a:p>
        </p:txBody>
      </p:sp>
      <p:sp>
        <p:nvSpPr>
          <p:cNvPr id="5" name="Rectangle 4"/>
          <p:cNvSpPr/>
          <p:nvPr/>
        </p:nvSpPr>
        <p:spPr>
          <a:xfrm>
            <a:off x="0" y="885046"/>
            <a:ext cx="9144000" cy="707886"/>
          </a:xfrm>
          <a:prstGeom prst="rect">
            <a:avLst/>
          </a:prstGeom>
        </p:spPr>
        <p:txBody>
          <a:bodyPr wrap="square">
            <a:spAutoFit/>
          </a:bodyPr>
          <a:lstStyle/>
          <a:p>
            <a:pPr lvl="0" algn="ctr">
              <a:buClr>
                <a:schemeClr val="lt1"/>
              </a:buClr>
              <a:buSzPct val="25000"/>
            </a:pPr>
            <a:r>
              <a:rPr lang="en-US" sz="4000" b="1" dirty="0">
                <a:solidFill>
                  <a:srgbClr val="002060"/>
                </a:solidFill>
                <a:latin typeface="Times New Roman" panose="02020603050405020304" pitchFamily="18" charset="0"/>
                <a:ea typeface="Arial"/>
                <a:cs typeface="Times New Roman" panose="02020603050405020304" pitchFamily="18" charset="0"/>
                <a:sym typeface="Arial"/>
              </a:rPr>
              <a:t>Plan to Achieve Self-Support (PASS)</a:t>
            </a:r>
          </a:p>
        </p:txBody>
      </p:sp>
    </p:spTree>
    <p:extLst>
      <p:ext uri="{BB962C8B-B14F-4D97-AF65-F5344CB8AC3E}">
        <p14:creationId xmlns:p14="http://schemas.microsoft.com/office/powerpoint/2010/main" val="1830581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42"/>
          <p:cNvSpPr txBox="1"/>
          <p:nvPr/>
        </p:nvSpPr>
        <p:spPr>
          <a:xfrm>
            <a:off x="147749" y="1416147"/>
            <a:ext cx="8848502" cy="4229575"/>
          </a:xfrm>
          <a:prstGeom prst="rect">
            <a:avLst/>
          </a:prstGeom>
          <a:noFill/>
          <a:ln>
            <a:noFill/>
          </a:ln>
        </p:spPr>
        <p:txBody>
          <a:bodyPr lIns="91425" tIns="45700" rIns="91425" bIns="45700" anchor="t" anchorCtr="0">
            <a:noAutofit/>
          </a:bodyPr>
          <a:lstStyle/>
          <a:p>
            <a:pPr algn="ctr">
              <a:buClr>
                <a:srgbClr val="000000"/>
              </a:buClr>
              <a:buSzPct val="100000"/>
            </a:pPr>
            <a:r>
              <a:rPr lang="en-US" b="1" dirty="0"/>
              <a:t>A Sample PASS Example (SSDI Only)</a:t>
            </a:r>
          </a:p>
          <a:p>
            <a:pPr algn="ctr">
              <a:buClr>
                <a:srgbClr val="000000"/>
              </a:buClr>
              <a:buSzPct val="100000"/>
            </a:pPr>
            <a:r>
              <a:rPr lang="en-US" b="1" i="1" dirty="0"/>
              <a:t>SSDI being excluded under an approved PASS</a:t>
            </a:r>
          </a:p>
          <a:p>
            <a:pPr algn="ctr">
              <a:buClr>
                <a:srgbClr val="000000"/>
              </a:buClr>
              <a:buSzPct val="100000"/>
            </a:pPr>
            <a:endParaRPr lang="en-US" sz="200" b="1" dirty="0"/>
          </a:p>
          <a:p>
            <a:pPr algn="ctr">
              <a:buClr>
                <a:srgbClr val="000000"/>
              </a:buClr>
              <a:buSzPct val="100000"/>
            </a:pPr>
            <a:endParaRPr lang="en-US" sz="200" b="1" dirty="0"/>
          </a:p>
          <a:p>
            <a:pPr algn="ctr">
              <a:buClr>
                <a:srgbClr val="000000"/>
              </a:buClr>
              <a:buSzPct val="100000"/>
            </a:pPr>
            <a:endParaRPr lang="en-US" sz="200" b="1" dirty="0"/>
          </a:p>
          <a:p>
            <a:pPr algn="ctr">
              <a:buClr>
                <a:srgbClr val="000000"/>
              </a:buClr>
              <a:buSzPct val="100000"/>
            </a:pPr>
            <a:endParaRPr lang="en-US" sz="200" b="1" dirty="0"/>
          </a:p>
          <a:p>
            <a:pPr algn="ctr">
              <a:buClr>
                <a:srgbClr val="000000"/>
              </a:buClr>
              <a:buSzPct val="100000"/>
            </a:pPr>
            <a:endParaRPr lang="en-US" sz="200" b="1" dirty="0"/>
          </a:p>
          <a:p>
            <a:pPr marL="342900" indent="-342900">
              <a:spcBef>
                <a:spcPts val="300"/>
              </a:spcBef>
              <a:buClr>
                <a:srgbClr val="000000"/>
              </a:buClr>
              <a:buSzPct val="100000"/>
              <a:buFont typeface="Arial" panose="020B0604020202020204" pitchFamily="34" charset="0"/>
              <a:buChar char="•"/>
            </a:pPr>
            <a:r>
              <a:rPr lang="en-US" dirty="0"/>
              <a:t>Maria wants to go to school and become a paralegal.</a:t>
            </a:r>
          </a:p>
          <a:p>
            <a:pPr marL="342900" indent="-342900">
              <a:spcBef>
                <a:spcPts val="300"/>
              </a:spcBef>
              <a:buClr>
                <a:srgbClr val="000000"/>
              </a:buClr>
              <a:buSzPct val="100000"/>
              <a:buFont typeface="Arial" panose="020B0604020202020204" pitchFamily="34" charset="0"/>
              <a:buChar char="•"/>
            </a:pPr>
            <a:r>
              <a:rPr lang="en-US" dirty="0"/>
              <a:t>She receives $800 in SSDI benefits.</a:t>
            </a:r>
          </a:p>
          <a:p>
            <a:pPr marL="342900" indent="-342900">
              <a:spcBef>
                <a:spcPts val="300"/>
              </a:spcBef>
              <a:buClr>
                <a:srgbClr val="000000"/>
              </a:buClr>
              <a:buSzPct val="100000"/>
              <a:buFont typeface="Arial" panose="020B0604020202020204" pitchFamily="34" charset="0"/>
              <a:buChar char="•"/>
            </a:pPr>
            <a:r>
              <a:rPr lang="en-US" dirty="0"/>
              <a:t>Maria’s employment goal needs to be expected to generate enough income to eliminate SSDI - (have expected earnings over $1,220 per month SGA for 2019).</a:t>
            </a:r>
          </a:p>
          <a:p>
            <a:pPr marL="342900" indent="-342900">
              <a:spcBef>
                <a:spcPts val="300"/>
              </a:spcBef>
              <a:buClr>
                <a:srgbClr val="000000"/>
              </a:buClr>
              <a:buSzPct val="100000"/>
              <a:buFont typeface="Arial" panose="020B0604020202020204" pitchFamily="34" charset="0"/>
              <a:buChar char="•"/>
            </a:pPr>
            <a:r>
              <a:rPr lang="en-US" dirty="0"/>
              <a:t>Maria determines she needs $780 per month for tuition, books, and school supplies. We can deduct the $780 in school expenses from her SSDI benefit and deduct the remaining $20 (general SSI exclusion) so that her SSDI benefit is not countable income and she is eligible for the full SSI payment of $771 (for 2019).</a:t>
            </a:r>
          </a:p>
          <a:p>
            <a:pPr marL="342900" indent="-342900">
              <a:spcBef>
                <a:spcPts val="300"/>
              </a:spcBef>
              <a:buClr>
                <a:srgbClr val="000000"/>
              </a:buClr>
              <a:buSzPct val="100000"/>
              <a:buFont typeface="Arial" panose="020B0604020202020204" pitchFamily="34" charset="0"/>
              <a:buChar char="•"/>
            </a:pPr>
            <a:r>
              <a:rPr lang="en-US" dirty="0"/>
              <a:t>Maria must use the SSI payment of $771 for living expenses and use the PASS funds of $780 for approved plan expenses.</a:t>
            </a:r>
          </a:p>
          <a:p>
            <a:pPr marL="342900" indent="-342900">
              <a:buClr>
                <a:srgbClr val="000000"/>
              </a:buClr>
              <a:buSzPct val="100000"/>
              <a:buFont typeface="Arial" panose="020B0604020202020204" pitchFamily="34" charset="0"/>
              <a:buChar char="•"/>
            </a:pPr>
            <a:endParaRPr lang="en-US" dirty="0"/>
          </a:p>
          <a:p>
            <a:pPr marL="342900" indent="-342900">
              <a:buClr>
                <a:srgbClr val="000000"/>
              </a:buClr>
              <a:buSzPct val="100000"/>
              <a:buFont typeface="Arial" panose="020B0604020202020204" pitchFamily="34" charset="0"/>
              <a:buChar char="•"/>
            </a:pPr>
            <a:endParaRPr lang="en-US" dirty="0"/>
          </a:p>
        </p:txBody>
      </p:sp>
      <p:sp>
        <p:nvSpPr>
          <p:cNvPr id="5" name="Rectangle 4"/>
          <p:cNvSpPr/>
          <p:nvPr/>
        </p:nvSpPr>
        <p:spPr>
          <a:xfrm>
            <a:off x="0" y="830616"/>
            <a:ext cx="9144000" cy="707886"/>
          </a:xfrm>
          <a:prstGeom prst="rect">
            <a:avLst/>
          </a:prstGeom>
        </p:spPr>
        <p:txBody>
          <a:bodyPr wrap="square">
            <a:spAutoFit/>
          </a:bodyPr>
          <a:lstStyle/>
          <a:p>
            <a:pPr lvl="0" algn="ctr">
              <a:buClr>
                <a:schemeClr val="lt1"/>
              </a:buClr>
              <a:buSzPct val="25000"/>
            </a:pPr>
            <a:r>
              <a:rPr lang="en-US" sz="4000" b="1" dirty="0">
                <a:solidFill>
                  <a:srgbClr val="002060"/>
                </a:solidFill>
                <a:latin typeface="Times New Roman" panose="02020603050405020304" pitchFamily="18" charset="0"/>
                <a:ea typeface="Arial"/>
                <a:cs typeface="Times New Roman" panose="02020603050405020304" pitchFamily="18" charset="0"/>
                <a:sym typeface="Arial"/>
              </a:rPr>
              <a:t>Plan to Achieve Self-Support (PASS)</a:t>
            </a:r>
          </a:p>
        </p:txBody>
      </p:sp>
    </p:spTree>
    <p:extLst>
      <p:ext uri="{BB962C8B-B14F-4D97-AF65-F5344CB8AC3E}">
        <p14:creationId xmlns:p14="http://schemas.microsoft.com/office/powerpoint/2010/main" val="326520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42"/>
          <p:cNvSpPr txBox="1"/>
          <p:nvPr/>
        </p:nvSpPr>
        <p:spPr>
          <a:xfrm>
            <a:off x="344897" y="1713260"/>
            <a:ext cx="8309245" cy="3555427"/>
          </a:xfrm>
          <a:prstGeom prst="rect">
            <a:avLst/>
          </a:prstGeom>
          <a:noFill/>
          <a:ln>
            <a:noFill/>
          </a:ln>
        </p:spPr>
        <p:txBody>
          <a:bodyPr lIns="91425" tIns="45700" rIns="91425" bIns="45700" anchor="t" anchorCtr="0">
            <a:noAutofit/>
          </a:bodyPr>
          <a:lstStyle/>
          <a:p>
            <a:pPr marL="342900" indent="-342900">
              <a:buClr>
                <a:srgbClr val="000000"/>
              </a:buClr>
              <a:buSzPct val="100000"/>
              <a:buFont typeface="Arial" panose="020B0604020202020204" pitchFamily="34" charset="0"/>
              <a:buChar char="•"/>
            </a:pPr>
            <a:r>
              <a:rPr lang="en-US" sz="2200" dirty="0"/>
              <a:t>TTW is an innovative program for persons with disabilities who want to work and participate in planning their employment.</a:t>
            </a:r>
          </a:p>
          <a:p>
            <a:pPr>
              <a:buClr>
                <a:srgbClr val="000000"/>
              </a:buClr>
              <a:buSzPct val="100000"/>
            </a:pPr>
            <a:endParaRPr lang="en-US" sz="1600" dirty="0"/>
          </a:p>
          <a:p>
            <a:pPr marL="342900" indent="-342900">
              <a:buClr>
                <a:srgbClr val="000000"/>
              </a:buClr>
              <a:buSzPct val="100000"/>
              <a:buFont typeface="Arial" panose="020B0604020202020204" pitchFamily="34" charset="0"/>
              <a:buChar char="•"/>
            </a:pPr>
            <a:r>
              <a:rPr lang="en-US" sz="2200" dirty="0"/>
              <a:t>It increases your available choices when obtaining employment services, vocational rehabilitation (VR) services, and other support services you may need to get or keep a job.</a:t>
            </a:r>
          </a:p>
          <a:p>
            <a:pPr>
              <a:buClr>
                <a:srgbClr val="000000"/>
              </a:buClr>
              <a:buSzPct val="100000"/>
            </a:pPr>
            <a:endParaRPr lang="en-US" sz="1600" dirty="0"/>
          </a:p>
          <a:p>
            <a:pPr marL="342900" indent="-342900">
              <a:buClr>
                <a:srgbClr val="000000"/>
              </a:buClr>
              <a:buSzPct val="100000"/>
              <a:buFont typeface="Arial" panose="020B0604020202020204" pitchFamily="34" charset="0"/>
              <a:buChar char="•"/>
            </a:pPr>
            <a:r>
              <a:rPr lang="en-US" sz="2200" dirty="0"/>
              <a:t>It is a free and voluntary service.</a:t>
            </a:r>
          </a:p>
          <a:p>
            <a:pPr>
              <a:buClr>
                <a:srgbClr val="000000"/>
              </a:buClr>
              <a:buSzPct val="100000"/>
            </a:pPr>
            <a:endParaRPr lang="en-US" sz="1600" dirty="0"/>
          </a:p>
          <a:p>
            <a:pPr marL="342900" indent="-342900">
              <a:buClr>
                <a:srgbClr val="000000"/>
              </a:buClr>
              <a:buSzPct val="100000"/>
              <a:buFont typeface="Arial" panose="020B0604020202020204" pitchFamily="34" charset="0"/>
              <a:buChar char="•"/>
            </a:pPr>
            <a:r>
              <a:rPr lang="en-US" sz="2200" dirty="0"/>
              <a:t>You can use the Ticket if you choose, but there is no penalty for not using it. </a:t>
            </a:r>
          </a:p>
        </p:txBody>
      </p:sp>
      <p:sp>
        <p:nvSpPr>
          <p:cNvPr id="3" name="Rectangle 2"/>
          <p:cNvSpPr/>
          <p:nvPr/>
        </p:nvSpPr>
        <p:spPr>
          <a:xfrm>
            <a:off x="-19733" y="940058"/>
            <a:ext cx="9144000" cy="707886"/>
          </a:xfrm>
          <a:prstGeom prst="rect">
            <a:avLst/>
          </a:prstGeom>
        </p:spPr>
        <p:txBody>
          <a:bodyPr wrap="square">
            <a:spAutoFit/>
          </a:bodyPr>
          <a:lstStyle/>
          <a:p>
            <a:pPr lvl="0" algn="ctr">
              <a:buClr>
                <a:schemeClr val="lt1"/>
              </a:buClr>
              <a:buSzPct val="25000"/>
            </a:pPr>
            <a:r>
              <a:rPr lang="en-US" sz="4000" b="1" dirty="0">
                <a:solidFill>
                  <a:srgbClr val="002060"/>
                </a:solidFill>
                <a:latin typeface="Times New Roman" panose="02020603050405020304" pitchFamily="18" charset="0"/>
                <a:ea typeface="Arial"/>
                <a:cs typeface="Times New Roman" panose="02020603050405020304" pitchFamily="18" charset="0"/>
                <a:sym typeface="Arial"/>
              </a:rPr>
              <a:t>Ticket to Work (TTW)</a:t>
            </a:r>
          </a:p>
        </p:txBody>
      </p:sp>
    </p:spTree>
    <p:extLst>
      <p:ext uri="{BB962C8B-B14F-4D97-AF65-F5344CB8AC3E}">
        <p14:creationId xmlns:p14="http://schemas.microsoft.com/office/powerpoint/2010/main" val="996516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42"/>
          <p:cNvSpPr txBox="1"/>
          <p:nvPr/>
        </p:nvSpPr>
        <p:spPr>
          <a:xfrm>
            <a:off x="147749" y="1641712"/>
            <a:ext cx="8848502" cy="3250722"/>
          </a:xfrm>
          <a:prstGeom prst="rect">
            <a:avLst/>
          </a:prstGeom>
          <a:noFill/>
          <a:ln>
            <a:noFill/>
          </a:ln>
        </p:spPr>
        <p:txBody>
          <a:bodyPr lIns="91425" tIns="45700" rIns="91425" bIns="45700" anchor="t" anchorCtr="0">
            <a:noAutofit/>
          </a:bodyPr>
          <a:lstStyle/>
          <a:p>
            <a:pPr>
              <a:buClr>
                <a:srgbClr val="000000"/>
              </a:buClr>
              <a:buSzPct val="100000"/>
            </a:pPr>
            <a:r>
              <a:rPr lang="en-US" sz="2400" dirty="0"/>
              <a:t>For more information on the TTW Program, including a list of approved Employment Networks (ENs), call:</a:t>
            </a:r>
          </a:p>
          <a:p>
            <a:pPr>
              <a:buClr>
                <a:srgbClr val="000000"/>
              </a:buClr>
              <a:buSzPct val="100000"/>
            </a:pPr>
            <a:endParaRPr lang="en-US" sz="2400" dirty="0"/>
          </a:p>
          <a:p>
            <a:pPr>
              <a:buClr>
                <a:srgbClr val="000000"/>
              </a:buClr>
              <a:buSzPct val="100000"/>
            </a:pPr>
            <a:r>
              <a:rPr lang="en-US" sz="2400" b="1" dirty="0"/>
              <a:t>1-866-YOURTICKET</a:t>
            </a:r>
            <a:r>
              <a:rPr lang="en-US" sz="2400" dirty="0"/>
              <a:t> (1-866-968-7842) </a:t>
            </a:r>
          </a:p>
          <a:p>
            <a:pPr>
              <a:buClr>
                <a:srgbClr val="000000"/>
              </a:buClr>
              <a:buSzPct val="100000"/>
            </a:pPr>
            <a:endParaRPr lang="en-US" sz="2400" dirty="0"/>
          </a:p>
          <a:p>
            <a:pPr>
              <a:buClr>
                <a:srgbClr val="000000"/>
              </a:buClr>
              <a:buSzPct val="100000"/>
            </a:pPr>
            <a:r>
              <a:rPr lang="en-US" sz="2400" dirty="0"/>
              <a:t>OR </a:t>
            </a:r>
          </a:p>
          <a:p>
            <a:pPr>
              <a:buClr>
                <a:srgbClr val="000000"/>
              </a:buClr>
              <a:buSzPct val="100000"/>
            </a:pPr>
            <a:endParaRPr lang="en-US" sz="2400" dirty="0"/>
          </a:p>
          <a:p>
            <a:pPr>
              <a:buClr>
                <a:srgbClr val="000000"/>
              </a:buClr>
              <a:buSzPct val="100000"/>
            </a:pPr>
            <a:r>
              <a:rPr lang="en-US" sz="2400" dirty="0"/>
              <a:t>TTY 1-866-833-2967 </a:t>
            </a:r>
          </a:p>
          <a:p>
            <a:pPr>
              <a:buClr>
                <a:srgbClr val="000000"/>
              </a:buClr>
              <a:buSzPct val="100000"/>
            </a:pPr>
            <a:endParaRPr lang="en-US" sz="2400" dirty="0"/>
          </a:p>
          <a:p>
            <a:pPr>
              <a:buClr>
                <a:srgbClr val="000000"/>
              </a:buClr>
              <a:buSzPct val="100000"/>
            </a:pPr>
            <a:r>
              <a:rPr lang="en-US" sz="2400" dirty="0"/>
              <a:t>between 8 a.m. to 8 p.m. Eastern time Monday through Friday. </a:t>
            </a:r>
          </a:p>
          <a:p>
            <a:pPr marL="342900" indent="-342900">
              <a:buClr>
                <a:srgbClr val="000000"/>
              </a:buClr>
              <a:buSzPct val="100000"/>
              <a:buFont typeface="Arial" panose="020B0604020202020204" pitchFamily="34" charset="0"/>
              <a:buChar char="•"/>
            </a:pPr>
            <a:endParaRPr lang="en-US" sz="2400" dirty="0"/>
          </a:p>
        </p:txBody>
      </p:sp>
      <p:sp>
        <p:nvSpPr>
          <p:cNvPr id="3" name="Rectangle 2"/>
          <p:cNvSpPr/>
          <p:nvPr/>
        </p:nvSpPr>
        <p:spPr>
          <a:xfrm>
            <a:off x="0" y="933826"/>
            <a:ext cx="9144000" cy="707886"/>
          </a:xfrm>
          <a:prstGeom prst="rect">
            <a:avLst/>
          </a:prstGeom>
        </p:spPr>
        <p:txBody>
          <a:bodyPr wrap="square">
            <a:spAutoFit/>
          </a:bodyPr>
          <a:lstStyle/>
          <a:p>
            <a:pPr lvl="0" algn="ctr">
              <a:buClr>
                <a:schemeClr val="lt1"/>
              </a:buClr>
              <a:buSzPct val="25000"/>
            </a:pPr>
            <a:r>
              <a:rPr lang="en-US" sz="4000" b="1" dirty="0">
                <a:solidFill>
                  <a:srgbClr val="002060"/>
                </a:solidFill>
                <a:latin typeface="Times New Roman" panose="02020603050405020304" pitchFamily="18" charset="0"/>
                <a:ea typeface="Arial"/>
                <a:cs typeface="Times New Roman" panose="02020603050405020304" pitchFamily="18" charset="0"/>
                <a:sym typeface="Arial"/>
              </a:rPr>
              <a:t>Ticket to Work (TTW)</a:t>
            </a:r>
          </a:p>
        </p:txBody>
      </p:sp>
      <p:sp>
        <p:nvSpPr>
          <p:cNvPr id="4" name="TextBox 3"/>
          <p:cNvSpPr txBox="1"/>
          <p:nvPr/>
        </p:nvSpPr>
        <p:spPr>
          <a:xfrm>
            <a:off x="0" y="5481935"/>
            <a:ext cx="9144000" cy="461665"/>
          </a:xfrm>
          <a:prstGeom prst="rect">
            <a:avLst/>
          </a:prstGeom>
          <a:solidFill>
            <a:schemeClr val="tx1"/>
          </a:solidFill>
          <a:ln>
            <a:noFill/>
          </a:ln>
        </p:spPr>
        <p:txBody>
          <a:bodyPr wrap="square" rtlCol="0">
            <a:spAutoFit/>
          </a:bodyPr>
          <a:lstStyle/>
          <a:p>
            <a:pPr algn="ctr"/>
            <a:r>
              <a:rPr lang="en-US" sz="2400" dirty="0">
                <a:solidFill>
                  <a:schemeClr val="bg1"/>
                </a:solidFill>
              </a:rPr>
              <a:t>socialsecurity.gov/work</a:t>
            </a:r>
          </a:p>
        </p:txBody>
      </p:sp>
    </p:spTree>
    <p:extLst>
      <p:ext uri="{BB962C8B-B14F-4D97-AF65-F5344CB8AC3E}">
        <p14:creationId xmlns:p14="http://schemas.microsoft.com/office/powerpoint/2010/main" val="3207017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42"/>
          <p:cNvSpPr txBox="1"/>
          <p:nvPr/>
        </p:nvSpPr>
        <p:spPr>
          <a:xfrm>
            <a:off x="70863" y="1742073"/>
            <a:ext cx="8996251" cy="3898726"/>
          </a:xfrm>
          <a:prstGeom prst="rect">
            <a:avLst/>
          </a:prstGeom>
          <a:noFill/>
          <a:ln>
            <a:noFill/>
          </a:ln>
        </p:spPr>
        <p:txBody>
          <a:bodyPr lIns="91425" tIns="45700" rIns="91425" bIns="45700" anchor="t" anchorCtr="0">
            <a:noAutofit/>
          </a:bodyPr>
          <a:lstStyle/>
          <a:p>
            <a:pPr>
              <a:buClr>
                <a:srgbClr val="000000"/>
              </a:buClr>
              <a:buSzPct val="100000"/>
            </a:pPr>
            <a:r>
              <a:rPr lang="en-US" sz="2000" b="1" dirty="0"/>
              <a:t>What is EXR?</a:t>
            </a:r>
          </a:p>
          <a:p>
            <a:pPr>
              <a:spcAft>
                <a:spcPts val="600"/>
              </a:spcAft>
            </a:pPr>
            <a:r>
              <a:rPr lang="en-US" sz="2000" dirty="0"/>
              <a:t>EXR is your safety net if your cash benefits end because of your work. If you make less money or you have to stop working because of your disability, we may be able to restart your benefits right away if:</a:t>
            </a:r>
          </a:p>
          <a:p>
            <a:pPr marL="342900" indent="-342900">
              <a:buFont typeface="Arial" panose="020B0604020202020204" pitchFamily="34" charset="0"/>
              <a:buChar char="•"/>
            </a:pPr>
            <a:r>
              <a:rPr lang="en-US" sz="2000" dirty="0"/>
              <a:t>you stop working above the SGA level, and</a:t>
            </a:r>
          </a:p>
          <a:p>
            <a:pPr marL="342900" indent="-342900">
              <a:buFont typeface="Arial" panose="020B0604020202020204" pitchFamily="34" charset="0"/>
              <a:buChar char="•"/>
            </a:pPr>
            <a:r>
              <a:rPr lang="en-US" sz="2000" dirty="0"/>
              <a:t>your disability is the same as or related to your current disability, and</a:t>
            </a:r>
          </a:p>
          <a:p>
            <a:pPr marL="342900" indent="-342900">
              <a:buFont typeface="Arial" panose="020B0604020202020204" pitchFamily="34" charset="0"/>
              <a:buChar char="•"/>
            </a:pPr>
            <a:r>
              <a:rPr lang="en-US" sz="2000" dirty="0"/>
              <a:t>you make your request within 5 years of when your benefits end. </a:t>
            </a:r>
          </a:p>
          <a:p>
            <a:pPr>
              <a:buClr>
                <a:srgbClr val="000000"/>
              </a:buClr>
              <a:buSzPct val="100000"/>
            </a:pPr>
            <a:endParaRPr lang="en-US" sz="1600" b="1" dirty="0"/>
          </a:p>
          <a:p>
            <a:pPr>
              <a:buClr>
                <a:srgbClr val="000000"/>
              </a:buClr>
              <a:buSzPct val="100000"/>
            </a:pPr>
            <a:r>
              <a:rPr lang="en-US" sz="2000" b="1" dirty="0"/>
              <a:t>How does EXR help you?</a:t>
            </a:r>
          </a:p>
          <a:p>
            <a:pPr marL="342900" indent="-342900">
              <a:buClr>
                <a:srgbClr val="000000"/>
              </a:buClr>
              <a:buSzPct val="100000"/>
              <a:buFont typeface="Arial" panose="020B0604020202020204" pitchFamily="34" charset="0"/>
              <a:buChar char="•"/>
            </a:pPr>
            <a:r>
              <a:rPr lang="en-US" sz="2000" dirty="0"/>
              <a:t>The EXR provision allows you to receive up to 6 months of temporary cash benefits while we conduct a medical review to decide if we can reinstate your benefits. You may also be eligible for Medicare and/or Medicaid during this provisional benefit period.</a:t>
            </a:r>
            <a:endParaRPr lang="en-US" sz="2000" b="1" dirty="0"/>
          </a:p>
          <a:p>
            <a:pPr marL="342900" indent="-342900">
              <a:buClr>
                <a:srgbClr val="000000"/>
              </a:buClr>
              <a:buSzPct val="100000"/>
              <a:buFont typeface="Arial" panose="020B0604020202020204" pitchFamily="34" charset="0"/>
              <a:buChar char="•"/>
            </a:pPr>
            <a:endParaRPr lang="en-US" sz="2000" dirty="0"/>
          </a:p>
          <a:p>
            <a:pPr marL="342900" indent="-342900">
              <a:buClr>
                <a:srgbClr val="000000"/>
              </a:buClr>
              <a:buSzPct val="100000"/>
              <a:buFont typeface="Arial" panose="020B0604020202020204" pitchFamily="34" charset="0"/>
              <a:buChar char="•"/>
            </a:pPr>
            <a:endParaRPr lang="en-US" sz="2000" dirty="0"/>
          </a:p>
        </p:txBody>
      </p:sp>
      <p:sp>
        <p:nvSpPr>
          <p:cNvPr id="3" name="Rectangle 2"/>
          <p:cNvSpPr/>
          <p:nvPr/>
        </p:nvSpPr>
        <p:spPr>
          <a:xfrm>
            <a:off x="-19733" y="1034187"/>
            <a:ext cx="9144000" cy="707886"/>
          </a:xfrm>
          <a:prstGeom prst="rect">
            <a:avLst/>
          </a:prstGeom>
        </p:spPr>
        <p:txBody>
          <a:bodyPr wrap="square">
            <a:spAutoFit/>
          </a:bodyPr>
          <a:lstStyle/>
          <a:p>
            <a:pPr lvl="0" algn="ctr">
              <a:buClr>
                <a:schemeClr val="lt1"/>
              </a:buClr>
              <a:buSzPct val="25000"/>
            </a:pPr>
            <a:r>
              <a:rPr lang="en-US" sz="4000" b="1" dirty="0">
                <a:solidFill>
                  <a:srgbClr val="002060"/>
                </a:solidFill>
                <a:latin typeface="Times New Roman" panose="02020603050405020304" pitchFamily="18" charset="0"/>
                <a:ea typeface="Arial"/>
                <a:cs typeface="Times New Roman" panose="02020603050405020304" pitchFamily="18" charset="0"/>
                <a:sym typeface="Arial"/>
              </a:rPr>
              <a:t>Expedited Reinstatement (EXR)</a:t>
            </a:r>
          </a:p>
        </p:txBody>
      </p:sp>
    </p:spTree>
    <p:extLst>
      <p:ext uri="{BB962C8B-B14F-4D97-AF65-F5344CB8AC3E}">
        <p14:creationId xmlns:p14="http://schemas.microsoft.com/office/powerpoint/2010/main" val="2899883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42"/>
          <p:cNvSpPr txBox="1"/>
          <p:nvPr/>
        </p:nvSpPr>
        <p:spPr>
          <a:xfrm>
            <a:off x="128016" y="1607126"/>
            <a:ext cx="8848502" cy="4128655"/>
          </a:xfrm>
          <a:prstGeom prst="rect">
            <a:avLst/>
          </a:prstGeom>
          <a:noFill/>
          <a:ln>
            <a:noFill/>
          </a:ln>
        </p:spPr>
        <p:txBody>
          <a:bodyPr lIns="91425" tIns="45700" rIns="91425" bIns="45700" anchor="t" anchorCtr="0">
            <a:noAutofit/>
          </a:bodyPr>
          <a:lstStyle/>
          <a:p>
            <a:pPr marL="342900" indent="-342900">
              <a:buClr>
                <a:srgbClr val="000000"/>
              </a:buClr>
              <a:buSzPct val="100000"/>
              <a:buFont typeface="Arial" panose="020B0604020202020204" pitchFamily="34" charset="0"/>
              <a:buChar char="•"/>
            </a:pPr>
            <a:r>
              <a:rPr lang="en-US" sz="2000" dirty="0"/>
              <a:t>Allows SSDI beneficiaries time to test their ability to work</a:t>
            </a:r>
          </a:p>
          <a:p>
            <a:pPr marL="342900" indent="-342900">
              <a:buClr>
                <a:srgbClr val="000000"/>
              </a:buClr>
              <a:buSzPct val="100000"/>
              <a:buFont typeface="Arial" panose="020B0604020202020204" pitchFamily="34" charset="0"/>
              <a:buChar char="•"/>
            </a:pPr>
            <a:endParaRPr lang="en-US" sz="2000" dirty="0"/>
          </a:p>
          <a:p>
            <a:pPr marL="342900" indent="-342900">
              <a:buClr>
                <a:srgbClr val="000000"/>
              </a:buClr>
              <a:buSzPct val="100000"/>
              <a:buFont typeface="Arial" panose="020B0604020202020204" pitchFamily="34" charset="0"/>
              <a:buChar char="•"/>
            </a:pPr>
            <a:r>
              <a:rPr lang="en-US" sz="2000" dirty="0"/>
              <a:t>9 Months, not necessarily consecutive</a:t>
            </a:r>
          </a:p>
          <a:p>
            <a:pPr marL="342900" indent="-342900">
              <a:buClr>
                <a:srgbClr val="000000"/>
              </a:buClr>
              <a:buSzPct val="100000"/>
              <a:buFont typeface="Arial" panose="020B0604020202020204" pitchFamily="34" charset="0"/>
              <a:buChar char="•"/>
            </a:pPr>
            <a:endParaRPr lang="en-US" sz="2000" dirty="0"/>
          </a:p>
          <a:p>
            <a:pPr marL="342900" indent="-342900">
              <a:buClr>
                <a:srgbClr val="000000"/>
              </a:buClr>
              <a:buSzPct val="100000"/>
              <a:buFont typeface="Arial" panose="020B0604020202020204" pitchFamily="34" charset="0"/>
              <a:buChar char="•"/>
            </a:pPr>
            <a:r>
              <a:rPr lang="en-US" sz="2000" dirty="0"/>
              <a:t>“Rolling” 60 month period</a:t>
            </a:r>
          </a:p>
          <a:p>
            <a:pPr marL="342900" indent="-342900">
              <a:buClr>
                <a:srgbClr val="000000"/>
              </a:buClr>
              <a:buSzPct val="100000"/>
              <a:buFont typeface="Arial" panose="020B0604020202020204" pitchFamily="34" charset="0"/>
              <a:buChar char="•"/>
            </a:pPr>
            <a:endParaRPr lang="en-US" sz="2000" dirty="0"/>
          </a:p>
          <a:p>
            <a:pPr marL="342900" indent="-342900">
              <a:buClr>
                <a:srgbClr val="000000"/>
              </a:buClr>
              <a:buSzPct val="100000"/>
              <a:buFont typeface="Arial" panose="020B0604020202020204" pitchFamily="34" charset="0"/>
              <a:buChar char="•"/>
            </a:pPr>
            <a:r>
              <a:rPr lang="en-US" sz="2000" dirty="0"/>
              <a:t>Full SSDI benefit continues regardless of earnings</a:t>
            </a:r>
          </a:p>
          <a:p>
            <a:pPr marL="342900" indent="-342900">
              <a:buClr>
                <a:srgbClr val="000000"/>
              </a:buClr>
              <a:buSzPct val="100000"/>
              <a:buFont typeface="Arial" panose="020B0604020202020204" pitchFamily="34" charset="0"/>
              <a:buChar char="•"/>
            </a:pPr>
            <a:endParaRPr lang="en-US" sz="2000" dirty="0"/>
          </a:p>
          <a:p>
            <a:pPr marL="342900" indent="-342900">
              <a:buClr>
                <a:srgbClr val="000000"/>
              </a:buClr>
              <a:buSzPct val="100000"/>
              <a:buFont typeface="Arial" panose="020B0604020202020204" pitchFamily="34" charset="0"/>
              <a:buChar char="•"/>
            </a:pPr>
            <a:r>
              <a:rPr lang="en-US" sz="2000" dirty="0"/>
              <a:t>Months with $880 in gross earnings (2019) or more than 80 hours of self employment are considered TWP months.</a:t>
            </a:r>
          </a:p>
          <a:p>
            <a:pPr marL="342900" indent="-342900">
              <a:buClr>
                <a:srgbClr val="000000"/>
              </a:buClr>
              <a:buSzPct val="100000"/>
              <a:buFont typeface="Arial" panose="020B0604020202020204" pitchFamily="34" charset="0"/>
              <a:buChar char="•"/>
            </a:pPr>
            <a:endParaRPr lang="en-US" sz="2000" dirty="0"/>
          </a:p>
          <a:p>
            <a:pPr marL="342900" indent="-342900">
              <a:buClr>
                <a:srgbClr val="000000"/>
              </a:buClr>
              <a:buSzPct val="100000"/>
              <a:buFont typeface="Arial" panose="020B0604020202020204" pitchFamily="34" charset="0"/>
              <a:buChar char="•"/>
            </a:pPr>
            <a:r>
              <a:rPr lang="en-US" sz="2000" dirty="0"/>
              <a:t>Cannot begin before the month of entitlement or the month of filing, whichever is later</a:t>
            </a:r>
          </a:p>
          <a:p>
            <a:pPr>
              <a:buClr>
                <a:srgbClr val="000000"/>
              </a:buClr>
              <a:buSzPct val="100000"/>
            </a:pPr>
            <a:endParaRPr lang="en-US" sz="2000" dirty="0"/>
          </a:p>
          <a:p>
            <a:pPr marL="342900" indent="-342900">
              <a:buClr>
                <a:srgbClr val="000000"/>
              </a:buClr>
              <a:buSzPct val="100000"/>
              <a:buFont typeface="Arial" panose="020B0604020202020204" pitchFamily="34" charset="0"/>
              <a:buChar char="•"/>
            </a:pPr>
            <a:endParaRPr lang="en-US" sz="2000" dirty="0"/>
          </a:p>
        </p:txBody>
      </p:sp>
      <p:sp>
        <p:nvSpPr>
          <p:cNvPr id="3" name="Rectangle 2"/>
          <p:cNvSpPr/>
          <p:nvPr/>
        </p:nvSpPr>
        <p:spPr>
          <a:xfrm>
            <a:off x="-19733" y="899240"/>
            <a:ext cx="9144000" cy="707886"/>
          </a:xfrm>
          <a:prstGeom prst="rect">
            <a:avLst/>
          </a:prstGeom>
        </p:spPr>
        <p:txBody>
          <a:bodyPr wrap="square">
            <a:spAutoFit/>
          </a:bodyPr>
          <a:lstStyle/>
          <a:p>
            <a:pPr lvl="0" algn="ctr">
              <a:buClr>
                <a:schemeClr val="lt1"/>
              </a:buClr>
              <a:buSzPct val="25000"/>
            </a:pPr>
            <a:r>
              <a:rPr lang="en-US" sz="4000" b="1" dirty="0">
                <a:solidFill>
                  <a:srgbClr val="002060"/>
                </a:solidFill>
                <a:latin typeface="Times New Roman" panose="02020603050405020304" pitchFamily="18" charset="0"/>
                <a:ea typeface="Arial"/>
                <a:cs typeface="Times New Roman" panose="02020603050405020304" pitchFamily="18" charset="0"/>
                <a:sym typeface="Arial"/>
              </a:rPr>
              <a:t>Trial Work Period (TWP) </a:t>
            </a:r>
          </a:p>
        </p:txBody>
      </p:sp>
    </p:spTree>
    <p:extLst>
      <p:ext uri="{BB962C8B-B14F-4D97-AF65-F5344CB8AC3E}">
        <p14:creationId xmlns:p14="http://schemas.microsoft.com/office/powerpoint/2010/main" val="2430119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extLst>
              <p:ext uri="{D42A27DB-BD31-4B8C-83A1-F6EECF244321}">
                <p14:modId xmlns:p14="http://schemas.microsoft.com/office/powerpoint/2010/main" val="2784774134"/>
              </p:ext>
            </p:extLst>
          </p:nvPr>
        </p:nvGraphicFramePr>
        <p:xfrm>
          <a:off x="-224952" y="2964240"/>
          <a:ext cx="3200400" cy="30480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33397" y="-11311"/>
            <a:ext cx="9110603" cy="769441"/>
          </a:xfrm>
          <a:prstGeom prst="rect">
            <a:avLst/>
          </a:prstGeom>
          <a:noFill/>
        </p:spPr>
        <p:txBody>
          <a:bodyPr wrap="square" rtlCol="0">
            <a:spAutoFit/>
          </a:bodyPr>
          <a:lstStyle/>
          <a:p>
            <a:pPr algn="ctr">
              <a:spcBef>
                <a:spcPct val="0"/>
              </a:spcBef>
            </a:pPr>
            <a:r>
              <a:rPr lang="en-US" sz="4400" b="1" dirty="0">
                <a:latin typeface="+mj-lt"/>
                <a:ea typeface="+mj-ea"/>
                <a:cs typeface="+mj-cs"/>
              </a:rPr>
              <a:t>Disability Programs</a:t>
            </a:r>
            <a:endParaRPr lang="en-US" sz="2800" dirty="0">
              <a:solidFill>
                <a:schemeClr val="bg1">
                  <a:alpha val="88000"/>
                </a:schemeClr>
              </a:solidFill>
              <a:ea typeface="Permanent Marker" panose="02000000000000000000" pitchFamily="2" charset="0"/>
            </a:endParaRPr>
          </a:p>
        </p:txBody>
      </p:sp>
      <p:sp>
        <p:nvSpPr>
          <p:cNvPr id="9" name="Shape 121"/>
          <p:cNvSpPr/>
          <p:nvPr/>
        </p:nvSpPr>
        <p:spPr>
          <a:xfrm>
            <a:off x="182672" y="864797"/>
            <a:ext cx="4724400" cy="4800600"/>
          </a:xfrm>
          <a:custGeom>
            <a:avLst/>
            <a:gdLst/>
            <a:ahLst/>
            <a:cxnLst/>
            <a:rect l="0" t="0" r="0" b="0"/>
            <a:pathLst>
              <a:path w="120000" h="120000" extrusionOk="0">
                <a:moveTo>
                  <a:pt x="0" y="60000"/>
                </a:moveTo>
                <a:lnTo>
                  <a:pt x="0" y="60000"/>
                </a:lnTo>
                <a:cubicBezTo>
                  <a:pt x="0" y="26862"/>
                  <a:pt x="26862" y="0"/>
                  <a:pt x="60000" y="0"/>
                </a:cubicBezTo>
                <a:cubicBezTo>
                  <a:pt x="60000" y="0"/>
                  <a:pt x="60000" y="0"/>
                  <a:pt x="60000" y="0"/>
                </a:cubicBezTo>
                <a:cubicBezTo>
                  <a:pt x="93137" y="0"/>
                  <a:pt x="120000" y="26863"/>
                  <a:pt x="120000" y="60000"/>
                </a:cubicBezTo>
                <a:cubicBezTo>
                  <a:pt x="120000" y="60000"/>
                  <a:pt x="120000" y="60000"/>
                  <a:pt x="120000" y="60000"/>
                </a:cubicBezTo>
                <a:lnTo>
                  <a:pt x="120000" y="60000"/>
                </a:lnTo>
                <a:cubicBezTo>
                  <a:pt x="120000" y="93137"/>
                  <a:pt x="93137" y="120000"/>
                  <a:pt x="60000" y="120000"/>
                </a:cubicBezTo>
                <a:cubicBezTo>
                  <a:pt x="60000" y="120000"/>
                  <a:pt x="60000" y="120000"/>
                  <a:pt x="60000" y="120000"/>
                </a:cubicBezTo>
                <a:cubicBezTo>
                  <a:pt x="26862" y="120000"/>
                  <a:pt x="0" y="93137"/>
                  <a:pt x="0" y="60000"/>
                </a:cubicBezTo>
                <a:cubicBezTo>
                  <a:pt x="0" y="60000"/>
                  <a:pt x="0" y="60000"/>
                  <a:pt x="0" y="60000"/>
                </a:cubicBezTo>
                <a:lnTo>
                  <a:pt x="0" y="60000"/>
                </a:lnTo>
                <a:close/>
              </a:path>
            </a:pathLst>
          </a:custGeom>
          <a:solidFill>
            <a:srgbClr val="10253F"/>
          </a:solidFill>
          <a:ln w="12700" cap="flat" cmpd="sng">
            <a:solidFill>
              <a:srgbClr val="9CB084"/>
            </a:solidFill>
            <a:prstDash val="solid"/>
            <a:round/>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sp>
        <p:nvSpPr>
          <p:cNvPr id="10" name="Shape 122"/>
          <p:cNvSpPr/>
          <p:nvPr/>
        </p:nvSpPr>
        <p:spPr>
          <a:xfrm>
            <a:off x="4142853" y="864796"/>
            <a:ext cx="4876799" cy="4800600"/>
          </a:xfrm>
          <a:custGeom>
            <a:avLst/>
            <a:gdLst/>
            <a:ahLst/>
            <a:cxnLst/>
            <a:rect l="0" t="0" r="0" b="0"/>
            <a:pathLst>
              <a:path w="120000" h="120000" extrusionOk="0">
                <a:moveTo>
                  <a:pt x="0" y="60000"/>
                </a:moveTo>
                <a:lnTo>
                  <a:pt x="0" y="60000"/>
                </a:lnTo>
                <a:cubicBezTo>
                  <a:pt x="0" y="26862"/>
                  <a:pt x="26862" y="0"/>
                  <a:pt x="60000" y="0"/>
                </a:cubicBezTo>
                <a:cubicBezTo>
                  <a:pt x="60000" y="0"/>
                  <a:pt x="60000" y="0"/>
                  <a:pt x="60000" y="0"/>
                </a:cubicBezTo>
                <a:cubicBezTo>
                  <a:pt x="93137" y="0"/>
                  <a:pt x="120000" y="26863"/>
                  <a:pt x="120000" y="60000"/>
                </a:cubicBezTo>
                <a:cubicBezTo>
                  <a:pt x="120000" y="60000"/>
                  <a:pt x="120000" y="60000"/>
                  <a:pt x="120000" y="60000"/>
                </a:cubicBezTo>
                <a:lnTo>
                  <a:pt x="120000" y="60000"/>
                </a:lnTo>
                <a:cubicBezTo>
                  <a:pt x="120000" y="93137"/>
                  <a:pt x="93137" y="120000"/>
                  <a:pt x="60000" y="120000"/>
                </a:cubicBezTo>
                <a:cubicBezTo>
                  <a:pt x="60000" y="120000"/>
                  <a:pt x="60000" y="120000"/>
                  <a:pt x="60000" y="120000"/>
                </a:cubicBezTo>
                <a:cubicBezTo>
                  <a:pt x="26862" y="120000"/>
                  <a:pt x="0" y="93137"/>
                  <a:pt x="0" y="60000"/>
                </a:cubicBezTo>
                <a:cubicBezTo>
                  <a:pt x="0" y="60000"/>
                  <a:pt x="0" y="60000"/>
                  <a:pt x="0" y="60000"/>
                </a:cubicBezTo>
                <a:lnTo>
                  <a:pt x="0" y="60000"/>
                </a:lnTo>
                <a:close/>
              </a:path>
            </a:pathLst>
          </a:custGeom>
          <a:solidFill>
            <a:srgbClr val="C00000"/>
          </a:solidFill>
          <a:ln w="12700" cap="flat" cmpd="sng">
            <a:solidFill>
              <a:srgbClr val="C9C2D1"/>
            </a:solidFill>
            <a:prstDash val="solid"/>
            <a:round/>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sp>
        <p:nvSpPr>
          <p:cNvPr id="11" name="Shape 123"/>
          <p:cNvSpPr txBox="1"/>
          <p:nvPr/>
        </p:nvSpPr>
        <p:spPr>
          <a:xfrm>
            <a:off x="1082063" y="1079903"/>
            <a:ext cx="2819400" cy="4370387"/>
          </a:xfrm>
          <a:prstGeom prst="rect">
            <a:avLst/>
          </a:prstGeom>
          <a:noFill/>
          <a:ln>
            <a:noFill/>
          </a:ln>
        </p:spPr>
        <p:txBody>
          <a:bodyPr lIns="92050" tIns="46025" rIns="92050" bIns="46025" anchor="t" anchorCtr="0">
            <a:noAutofit/>
          </a:bodyPr>
          <a:lstStyle/>
          <a:p>
            <a:pPr marL="0" marR="0" lvl="0" indent="0" algn="ctr" rtl="0">
              <a:lnSpc>
                <a:spcPct val="100000"/>
              </a:lnSpc>
              <a:spcBef>
                <a:spcPts val="0"/>
              </a:spcBef>
              <a:spcAft>
                <a:spcPts val="0"/>
              </a:spcAft>
              <a:buClr>
                <a:srgbClr val="FFFFFF"/>
              </a:buClr>
              <a:buSzPct val="25000"/>
              <a:buFont typeface="Times New Roman"/>
              <a:buNone/>
            </a:pPr>
            <a:r>
              <a:rPr lang="en-US" sz="2400" b="1" i="0" u="none" dirty="0">
                <a:solidFill>
                  <a:srgbClr val="FFFFFF"/>
                </a:solidFill>
                <a:latin typeface="Times New Roman"/>
                <a:ea typeface="Times New Roman"/>
                <a:cs typeface="Times New Roman"/>
                <a:sym typeface="Times New Roman"/>
              </a:rPr>
              <a:t>     </a:t>
            </a:r>
            <a:r>
              <a:rPr lang="en-US" sz="4800" b="1" i="0" u="sng" dirty="0">
                <a:solidFill>
                  <a:srgbClr val="FFFFFF"/>
                </a:solidFill>
                <a:latin typeface="Times New Roman"/>
                <a:ea typeface="Times New Roman"/>
                <a:cs typeface="Times New Roman"/>
                <a:sym typeface="Times New Roman"/>
              </a:rPr>
              <a:t>Title II</a:t>
            </a:r>
          </a:p>
          <a:p>
            <a:pPr marL="0" marR="0" lvl="0" indent="0" algn="l" rtl="0">
              <a:lnSpc>
                <a:spcPct val="100000"/>
              </a:lnSpc>
              <a:spcBef>
                <a:spcPts val="0"/>
              </a:spcBef>
              <a:spcAft>
                <a:spcPts val="0"/>
              </a:spcAft>
              <a:buClr>
                <a:schemeClr val="dk1"/>
              </a:buClr>
              <a:buFont typeface="Calibri"/>
              <a:buNone/>
            </a:pPr>
            <a:endParaRPr sz="2400" b="1" i="0" u="none" dirty="0">
              <a:solidFill>
                <a:srgbClr val="410082"/>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CC0000"/>
              </a:buClr>
              <a:buSzPct val="25000"/>
              <a:buFont typeface="Times New Roman"/>
              <a:buNone/>
            </a:pPr>
            <a:r>
              <a:rPr lang="en-US" sz="3200" b="1" i="0" u="none" dirty="0">
                <a:solidFill>
                  <a:srgbClr val="CC0000"/>
                </a:solidFill>
                <a:latin typeface="Times New Roman"/>
                <a:ea typeface="Times New Roman"/>
                <a:cs typeface="Times New Roman"/>
                <a:sym typeface="Times New Roman"/>
              </a:rPr>
              <a:t>SSDI</a:t>
            </a:r>
          </a:p>
          <a:p>
            <a:pPr marL="0" marR="0" lvl="0" indent="0" algn="l" rtl="0">
              <a:lnSpc>
                <a:spcPct val="100000"/>
              </a:lnSpc>
              <a:spcBef>
                <a:spcPts val="0"/>
              </a:spcBef>
              <a:spcAft>
                <a:spcPts val="0"/>
              </a:spcAft>
              <a:buClr>
                <a:srgbClr val="CC0000"/>
              </a:buClr>
              <a:buSzPct val="25000"/>
              <a:buFont typeface="Times New Roman"/>
              <a:buNone/>
            </a:pPr>
            <a:r>
              <a:rPr lang="en-US" sz="3200" b="1" i="0" u="none" dirty="0">
                <a:solidFill>
                  <a:srgbClr val="CC0000"/>
                </a:solidFill>
                <a:latin typeface="Times New Roman"/>
                <a:ea typeface="Times New Roman"/>
                <a:cs typeface="Times New Roman"/>
                <a:sym typeface="Times New Roman"/>
              </a:rPr>
              <a:t>S</a:t>
            </a:r>
            <a:r>
              <a:rPr lang="en-US" sz="3200" b="1" i="0" u="none" dirty="0">
                <a:solidFill>
                  <a:schemeClr val="lt1"/>
                </a:solidFill>
                <a:latin typeface="Times New Roman"/>
                <a:ea typeface="Times New Roman"/>
                <a:cs typeface="Times New Roman"/>
                <a:sym typeface="Times New Roman"/>
              </a:rPr>
              <a:t>ocial</a:t>
            </a:r>
            <a:r>
              <a:rPr lang="en-US" sz="3200" b="1" i="0" u="none" dirty="0">
                <a:solidFill>
                  <a:srgbClr val="DDDDDD"/>
                </a:solidFill>
                <a:latin typeface="Times New Roman"/>
                <a:ea typeface="Times New Roman"/>
                <a:cs typeface="Times New Roman"/>
                <a:sym typeface="Times New Roman"/>
              </a:rPr>
              <a:t> </a:t>
            </a:r>
          </a:p>
          <a:p>
            <a:pPr marL="0" marR="0" lvl="0" indent="0" algn="l" rtl="0">
              <a:lnSpc>
                <a:spcPct val="100000"/>
              </a:lnSpc>
              <a:spcBef>
                <a:spcPts val="0"/>
              </a:spcBef>
              <a:spcAft>
                <a:spcPts val="0"/>
              </a:spcAft>
              <a:buClr>
                <a:srgbClr val="CC0000"/>
              </a:buClr>
              <a:buSzPct val="25000"/>
              <a:buFont typeface="Times New Roman"/>
              <a:buNone/>
            </a:pPr>
            <a:r>
              <a:rPr lang="en-US" sz="3200" b="1" i="0" u="none" dirty="0">
                <a:solidFill>
                  <a:srgbClr val="CC0000"/>
                </a:solidFill>
                <a:latin typeface="Times New Roman"/>
                <a:ea typeface="Times New Roman"/>
                <a:cs typeface="Times New Roman"/>
                <a:sym typeface="Times New Roman"/>
              </a:rPr>
              <a:t>S</a:t>
            </a:r>
            <a:r>
              <a:rPr lang="en-US" sz="3200" b="1" i="0" u="none" dirty="0">
                <a:solidFill>
                  <a:srgbClr val="FFFFFF"/>
                </a:solidFill>
                <a:latin typeface="Times New Roman"/>
                <a:ea typeface="Times New Roman"/>
                <a:cs typeface="Times New Roman"/>
                <a:sym typeface="Times New Roman"/>
              </a:rPr>
              <a:t>ecurity            </a:t>
            </a:r>
            <a:r>
              <a:rPr lang="en-US" sz="3200" b="1" i="0" u="none" dirty="0">
                <a:solidFill>
                  <a:srgbClr val="CC0000"/>
                </a:solidFill>
                <a:latin typeface="Times New Roman"/>
                <a:ea typeface="Times New Roman"/>
                <a:cs typeface="Times New Roman"/>
                <a:sym typeface="Times New Roman"/>
              </a:rPr>
              <a:t>D</a:t>
            </a:r>
            <a:r>
              <a:rPr lang="en-US" sz="3200" b="1" i="0" u="none" dirty="0">
                <a:solidFill>
                  <a:srgbClr val="FFFFFF"/>
                </a:solidFill>
                <a:latin typeface="Times New Roman"/>
                <a:ea typeface="Times New Roman"/>
                <a:cs typeface="Times New Roman"/>
                <a:sym typeface="Times New Roman"/>
              </a:rPr>
              <a:t>isability         </a:t>
            </a:r>
            <a:r>
              <a:rPr lang="en-US" sz="3200" b="1" i="0" u="none" dirty="0">
                <a:solidFill>
                  <a:srgbClr val="CC0000"/>
                </a:solidFill>
                <a:latin typeface="Times New Roman"/>
                <a:ea typeface="Times New Roman"/>
                <a:cs typeface="Times New Roman"/>
                <a:sym typeface="Times New Roman"/>
              </a:rPr>
              <a:t>I</a:t>
            </a:r>
            <a:r>
              <a:rPr lang="en-US" sz="3200" b="1" i="0" u="none" dirty="0">
                <a:solidFill>
                  <a:srgbClr val="FFFFFF"/>
                </a:solidFill>
                <a:latin typeface="Times New Roman"/>
                <a:ea typeface="Times New Roman"/>
                <a:cs typeface="Times New Roman"/>
                <a:sym typeface="Times New Roman"/>
              </a:rPr>
              <a:t>nsurance       </a:t>
            </a:r>
          </a:p>
          <a:p>
            <a:pPr marL="0" marR="0" lvl="0" indent="0" algn="ctr" rtl="0">
              <a:lnSpc>
                <a:spcPct val="100000"/>
              </a:lnSpc>
              <a:spcBef>
                <a:spcPts val="0"/>
              </a:spcBef>
              <a:spcAft>
                <a:spcPts val="0"/>
              </a:spcAft>
              <a:buClr>
                <a:srgbClr val="00B0F0"/>
              </a:buClr>
              <a:buSzPct val="25000"/>
              <a:buFont typeface="Times New Roman"/>
              <a:buNone/>
            </a:pPr>
            <a:r>
              <a:rPr lang="en-US" sz="4000" b="1" i="1" u="none" dirty="0">
                <a:solidFill>
                  <a:srgbClr val="00B0F0"/>
                </a:solidFill>
                <a:latin typeface="Times New Roman"/>
                <a:ea typeface="Times New Roman"/>
                <a:cs typeface="Times New Roman"/>
                <a:sym typeface="Times New Roman"/>
              </a:rPr>
              <a:t>Medicare</a:t>
            </a:r>
          </a:p>
        </p:txBody>
      </p:sp>
      <p:sp>
        <p:nvSpPr>
          <p:cNvPr id="12" name="Shape 124"/>
          <p:cNvSpPr txBox="1"/>
          <p:nvPr/>
        </p:nvSpPr>
        <p:spPr>
          <a:xfrm>
            <a:off x="5031290" y="1173565"/>
            <a:ext cx="3429000" cy="4276725"/>
          </a:xfrm>
          <a:prstGeom prst="rect">
            <a:avLst/>
          </a:prstGeom>
          <a:noFill/>
          <a:ln>
            <a:noFill/>
          </a:ln>
        </p:spPr>
        <p:txBody>
          <a:bodyPr lIns="92050" tIns="46025" rIns="92050" bIns="46025" anchor="t" anchorCtr="0">
            <a:noAutofit/>
          </a:bodyPr>
          <a:lstStyle/>
          <a:p>
            <a:pPr marL="0" marR="0" lvl="0" indent="0" algn="l" rtl="0">
              <a:lnSpc>
                <a:spcPct val="100000"/>
              </a:lnSpc>
              <a:spcBef>
                <a:spcPts val="0"/>
              </a:spcBef>
              <a:spcAft>
                <a:spcPts val="0"/>
              </a:spcAft>
              <a:buClr>
                <a:srgbClr val="FFFFFF"/>
              </a:buClr>
              <a:buSzPct val="25000"/>
              <a:buFont typeface="Times New Roman"/>
              <a:buNone/>
            </a:pPr>
            <a:r>
              <a:rPr lang="en-US" sz="2400" b="1" i="0" u="none" dirty="0">
                <a:solidFill>
                  <a:srgbClr val="FFFFFF"/>
                </a:solidFill>
                <a:latin typeface="Times New Roman"/>
                <a:ea typeface="Times New Roman"/>
                <a:cs typeface="Times New Roman"/>
                <a:sym typeface="Times New Roman"/>
              </a:rPr>
              <a:t>    </a:t>
            </a:r>
            <a:r>
              <a:rPr lang="en-US" sz="4800" b="1" i="0" u="sng" dirty="0">
                <a:solidFill>
                  <a:srgbClr val="FFFFFF"/>
                </a:solidFill>
                <a:latin typeface="Times New Roman"/>
                <a:ea typeface="Times New Roman"/>
                <a:cs typeface="Times New Roman"/>
                <a:sym typeface="Times New Roman"/>
              </a:rPr>
              <a:t>Title XVI  </a:t>
            </a:r>
          </a:p>
          <a:p>
            <a:pPr marL="0" marR="0" lvl="0" indent="0" algn="l" rtl="0">
              <a:lnSpc>
                <a:spcPct val="100000"/>
              </a:lnSpc>
              <a:spcBef>
                <a:spcPts val="0"/>
              </a:spcBef>
              <a:spcAft>
                <a:spcPts val="0"/>
              </a:spcAft>
              <a:buClr>
                <a:schemeClr val="dk1"/>
              </a:buClr>
              <a:buFont typeface="Calibri"/>
              <a:buNone/>
            </a:pPr>
            <a:endParaRPr sz="2400" b="1" i="0" u="none" dirty="0">
              <a:solidFill>
                <a:srgbClr val="FFFFFF"/>
              </a:solidFill>
              <a:latin typeface="Times New Roman"/>
              <a:ea typeface="Times New Roman"/>
              <a:cs typeface="Times New Roman"/>
              <a:sym typeface="Times New Roman"/>
            </a:endParaRPr>
          </a:p>
          <a:p>
            <a:pPr marL="0" marR="0" lvl="0" indent="0" algn="l" rtl="0">
              <a:lnSpc>
                <a:spcPct val="90000"/>
              </a:lnSpc>
              <a:spcBef>
                <a:spcPts val="0"/>
              </a:spcBef>
              <a:spcAft>
                <a:spcPts val="0"/>
              </a:spcAft>
              <a:buClr>
                <a:srgbClr val="002060"/>
              </a:buClr>
              <a:buSzPct val="25000"/>
              <a:buFont typeface="Times New Roman"/>
              <a:buNone/>
            </a:pPr>
            <a:r>
              <a:rPr lang="en-US" sz="3200" b="1" i="0" u="none" dirty="0">
                <a:solidFill>
                  <a:srgbClr val="002060"/>
                </a:solidFill>
                <a:latin typeface="Times New Roman"/>
                <a:ea typeface="Times New Roman"/>
                <a:cs typeface="Times New Roman"/>
                <a:sym typeface="Times New Roman"/>
              </a:rPr>
              <a:t>SSI </a:t>
            </a:r>
          </a:p>
          <a:p>
            <a:pPr marL="0" marR="0" lvl="0" indent="0" algn="l" rtl="0">
              <a:lnSpc>
                <a:spcPct val="90000"/>
              </a:lnSpc>
              <a:spcBef>
                <a:spcPts val="0"/>
              </a:spcBef>
              <a:spcAft>
                <a:spcPts val="0"/>
              </a:spcAft>
              <a:buClr>
                <a:srgbClr val="002060"/>
              </a:buClr>
              <a:buSzPct val="25000"/>
              <a:buFont typeface="Times New Roman"/>
              <a:buNone/>
            </a:pPr>
            <a:r>
              <a:rPr lang="en-US" sz="3200" b="1" i="0" u="none" dirty="0">
                <a:solidFill>
                  <a:srgbClr val="002060"/>
                </a:solidFill>
                <a:latin typeface="Times New Roman"/>
                <a:ea typeface="Times New Roman"/>
                <a:cs typeface="Times New Roman"/>
                <a:sym typeface="Times New Roman"/>
              </a:rPr>
              <a:t>S</a:t>
            </a:r>
            <a:r>
              <a:rPr lang="en-US" sz="3200" b="1" i="0" u="none" dirty="0">
                <a:solidFill>
                  <a:srgbClr val="FFFFFF"/>
                </a:solidFill>
                <a:latin typeface="Times New Roman"/>
                <a:ea typeface="Times New Roman"/>
                <a:cs typeface="Times New Roman"/>
                <a:sym typeface="Times New Roman"/>
              </a:rPr>
              <a:t>upplemental                 </a:t>
            </a:r>
            <a:r>
              <a:rPr lang="en-US" sz="3200" b="1" i="0" u="none" dirty="0">
                <a:solidFill>
                  <a:srgbClr val="002060"/>
                </a:solidFill>
                <a:latin typeface="Times New Roman"/>
                <a:ea typeface="Times New Roman"/>
                <a:cs typeface="Times New Roman"/>
                <a:sym typeface="Times New Roman"/>
              </a:rPr>
              <a:t>S</a:t>
            </a:r>
            <a:r>
              <a:rPr lang="en-US" sz="3200" b="1" i="0" u="none" dirty="0">
                <a:solidFill>
                  <a:srgbClr val="FFFFFF"/>
                </a:solidFill>
                <a:latin typeface="Times New Roman"/>
                <a:ea typeface="Times New Roman"/>
                <a:cs typeface="Times New Roman"/>
                <a:sym typeface="Times New Roman"/>
              </a:rPr>
              <a:t>ecurity</a:t>
            </a:r>
          </a:p>
          <a:p>
            <a:pPr marL="0" marR="0" lvl="0" indent="0" algn="l" rtl="0">
              <a:lnSpc>
                <a:spcPct val="90000"/>
              </a:lnSpc>
              <a:spcBef>
                <a:spcPts val="0"/>
              </a:spcBef>
              <a:spcAft>
                <a:spcPts val="0"/>
              </a:spcAft>
              <a:buClr>
                <a:srgbClr val="002060"/>
              </a:buClr>
              <a:buSzPct val="25000"/>
              <a:buFont typeface="Times New Roman"/>
              <a:buNone/>
            </a:pPr>
            <a:r>
              <a:rPr lang="en-US" sz="3200" b="1" i="0" u="none" dirty="0">
                <a:solidFill>
                  <a:srgbClr val="002060"/>
                </a:solidFill>
                <a:latin typeface="Times New Roman"/>
                <a:ea typeface="Times New Roman"/>
                <a:cs typeface="Times New Roman"/>
                <a:sym typeface="Times New Roman"/>
              </a:rPr>
              <a:t>I</a:t>
            </a:r>
            <a:r>
              <a:rPr lang="en-US" sz="3200" b="1" i="0" u="none" dirty="0">
                <a:solidFill>
                  <a:srgbClr val="FFFFFF"/>
                </a:solidFill>
                <a:latin typeface="Times New Roman"/>
                <a:ea typeface="Times New Roman"/>
                <a:cs typeface="Times New Roman"/>
                <a:sym typeface="Times New Roman"/>
              </a:rPr>
              <a:t>ncome      </a:t>
            </a:r>
          </a:p>
          <a:p>
            <a:pPr marL="0" marR="0" lvl="0" indent="0" algn="l" rtl="0">
              <a:lnSpc>
                <a:spcPct val="90000"/>
              </a:lnSpc>
              <a:spcBef>
                <a:spcPts val="0"/>
              </a:spcBef>
              <a:spcAft>
                <a:spcPts val="0"/>
              </a:spcAft>
              <a:buClr>
                <a:srgbClr val="FFFFFF"/>
              </a:buClr>
              <a:buSzPct val="25000"/>
              <a:buFont typeface="Times New Roman"/>
              <a:buNone/>
            </a:pPr>
            <a:r>
              <a:rPr lang="en-US" sz="3200" b="1" i="0" u="none" dirty="0">
                <a:solidFill>
                  <a:srgbClr val="FFFFFF"/>
                </a:solidFill>
                <a:latin typeface="Times New Roman"/>
                <a:ea typeface="Times New Roman"/>
                <a:cs typeface="Times New Roman"/>
                <a:sym typeface="Times New Roman"/>
              </a:rPr>
              <a:t> </a:t>
            </a:r>
            <a:endParaRPr lang="en-US" sz="800" b="1" i="0" u="none" dirty="0">
              <a:solidFill>
                <a:srgbClr val="FFFFFF"/>
              </a:solidFill>
              <a:latin typeface="Times New Roman"/>
              <a:ea typeface="Times New Roman"/>
              <a:cs typeface="Times New Roman"/>
              <a:sym typeface="Times New Roman"/>
            </a:endParaRPr>
          </a:p>
          <a:p>
            <a:pPr marL="0" marR="0" lvl="0" indent="0" algn="l" rtl="0">
              <a:lnSpc>
                <a:spcPct val="90000"/>
              </a:lnSpc>
              <a:spcBef>
                <a:spcPts val="0"/>
              </a:spcBef>
              <a:spcAft>
                <a:spcPts val="0"/>
              </a:spcAft>
              <a:buClr>
                <a:srgbClr val="FFFFFF"/>
              </a:buClr>
              <a:buSzPct val="25000"/>
              <a:buFont typeface="Times New Roman"/>
              <a:buNone/>
            </a:pPr>
            <a:endParaRPr sz="1100" b="1" i="1" u="none" dirty="0">
              <a:solidFill>
                <a:srgbClr val="0070C0"/>
              </a:solidFill>
              <a:latin typeface="Times New Roman"/>
              <a:ea typeface="Times New Roman"/>
              <a:cs typeface="Times New Roman"/>
              <a:sym typeface="Times New Roman"/>
            </a:endParaRPr>
          </a:p>
          <a:p>
            <a:pPr marL="0" marR="0" lvl="0" indent="0" algn="ctr" rtl="0">
              <a:lnSpc>
                <a:spcPct val="90000"/>
              </a:lnSpc>
              <a:spcBef>
                <a:spcPts val="0"/>
              </a:spcBef>
              <a:spcAft>
                <a:spcPts val="0"/>
              </a:spcAft>
              <a:buClr>
                <a:schemeClr val="dk1"/>
              </a:buClr>
              <a:buFont typeface="Calibri"/>
              <a:buNone/>
            </a:pPr>
            <a:endParaRPr sz="1100" b="1" i="1" u="none" dirty="0">
              <a:solidFill>
                <a:srgbClr val="0070C0"/>
              </a:solidFill>
              <a:latin typeface="Times New Roman"/>
              <a:ea typeface="Times New Roman"/>
              <a:cs typeface="Times New Roman"/>
              <a:sym typeface="Times New Roman"/>
            </a:endParaRPr>
          </a:p>
          <a:p>
            <a:pPr marL="0" marR="0" lvl="0" indent="0" rtl="0">
              <a:lnSpc>
                <a:spcPct val="90000"/>
              </a:lnSpc>
              <a:spcBef>
                <a:spcPts val="0"/>
              </a:spcBef>
              <a:spcAft>
                <a:spcPts val="0"/>
              </a:spcAft>
              <a:buClr>
                <a:srgbClr val="00B0F0"/>
              </a:buClr>
              <a:buSzPct val="25000"/>
              <a:buFont typeface="Times New Roman"/>
              <a:buNone/>
            </a:pPr>
            <a:r>
              <a:rPr lang="en-US" sz="4000" b="1" i="1" u="none" dirty="0">
                <a:solidFill>
                  <a:srgbClr val="00B0F0"/>
                </a:solidFill>
                <a:latin typeface="Times New Roman"/>
                <a:ea typeface="Times New Roman"/>
                <a:cs typeface="Times New Roman"/>
                <a:sym typeface="Times New Roman"/>
              </a:rPr>
              <a:t>   Medicaid</a:t>
            </a:r>
          </a:p>
        </p:txBody>
      </p:sp>
    </p:spTree>
    <p:extLst>
      <p:ext uri="{BB962C8B-B14F-4D97-AF65-F5344CB8AC3E}">
        <p14:creationId xmlns:p14="http://schemas.microsoft.com/office/powerpoint/2010/main" val="957860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42"/>
          <p:cNvSpPr txBox="1"/>
          <p:nvPr/>
        </p:nvSpPr>
        <p:spPr>
          <a:xfrm>
            <a:off x="128016" y="1742073"/>
            <a:ext cx="8848502" cy="3898726"/>
          </a:xfrm>
          <a:prstGeom prst="rect">
            <a:avLst/>
          </a:prstGeom>
          <a:noFill/>
          <a:ln>
            <a:noFill/>
          </a:ln>
        </p:spPr>
        <p:txBody>
          <a:bodyPr lIns="91425" tIns="45700" rIns="91425" bIns="45700" anchor="t" anchorCtr="0">
            <a:noAutofit/>
          </a:bodyPr>
          <a:lstStyle/>
          <a:p>
            <a:pPr marL="342900" indent="-342900">
              <a:buClr>
                <a:srgbClr val="000000"/>
              </a:buClr>
              <a:buSzPct val="100000"/>
              <a:buFont typeface="Arial" panose="020B0604020202020204" pitchFamily="34" charset="0"/>
              <a:buChar char="•"/>
            </a:pPr>
            <a:endParaRPr lang="en-US" sz="2000" dirty="0"/>
          </a:p>
          <a:p>
            <a:pPr marL="342900" indent="-342900">
              <a:buClr>
                <a:srgbClr val="000000"/>
              </a:buClr>
              <a:buSzPct val="100000"/>
              <a:buFont typeface="Arial" panose="020B0604020202020204" pitchFamily="34" charset="0"/>
              <a:buChar char="•"/>
            </a:pPr>
            <a:r>
              <a:rPr lang="en-US" sz="2000" dirty="0"/>
              <a:t>You are not eligible for disability benefits or a TWP if you work at the SGA level within 12 months of the start of your impairment(s) and before we approve your claim for disability benefits.</a:t>
            </a:r>
          </a:p>
          <a:p>
            <a:pPr>
              <a:buClr>
                <a:srgbClr val="000000"/>
              </a:buClr>
              <a:buSzPct val="100000"/>
            </a:pPr>
            <a:endParaRPr lang="en-US" sz="2000" dirty="0"/>
          </a:p>
          <a:p>
            <a:pPr marL="342900" indent="-342900">
              <a:buClr>
                <a:srgbClr val="000000"/>
              </a:buClr>
              <a:buSzPct val="100000"/>
              <a:buFont typeface="Arial" panose="020B0604020202020204" pitchFamily="34" charset="0"/>
              <a:buChar char="•"/>
            </a:pPr>
            <a:r>
              <a:rPr lang="en-US" sz="2000" dirty="0"/>
              <a:t>It is possible for your benefits to stop due to your medical recovery before the end of your TWP.</a:t>
            </a:r>
          </a:p>
          <a:p>
            <a:pPr>
              <a:buClr>
                <a:srgbClr val="000000"/>
              </a:buClr>
              <a:buSzPct val="100000"/>
            </a:pPr>
            <a:endParaRPr lang="en-US" sz="2000" dirty="0"/>
          </a:p>
          <a:p>
            <a:pPr marL="342900" indent="-342900">
              <a:buClr>
                <a:srgbClr val="000000"/>
              </a:buClr>
              <a:buSzPct val="100000"/>
              <a:buFont typeface="Arial" panose="020B0604020202020204" pitchFamily="34" charset="0"/>
              <a:buChar char="•"/>
            </a:pPr>
            <a:r>
              <a:rPr lang="en-US" sz="2000" dirty="0"/>
              <a:t>We do not apply work incentive rules when determining the service months in your TWP.</a:t>
            </a:r>
          </a:p>
          <a:p>
            <a:pPr>
              <a:buClr>
                <a:srgbClr val="000000"/>
              </a:buClr>
              <a:buSzPct val="100000"/>
            </a:pPr>
            <a:endParaRPr lang="en-US" sz="2000" dirty="0"/>
          </a:p>
          <a:p>
            <a:pPr>
              <a:buClr>
                <a:srgbClr val="000000"/>
              </a:buClr>
              <a:buSzPct val="100000"/>
            </a:pPr>
            <a:endParaRPr lang="en-US" sz="2000" dirty="0"/>
          </a:p>
          <a:p>
            <a:pPr marL="342900" indent="-342900">
              <a:buClr>
                <a:srgbClr val="000000"/>
              </a:buClr>
              <a:buSzPct val="100000"/>
              <a:buFont typeface="Arial" panose="020B0604020202020204" pitchFamily="34" charset="0"/>
              <a:buChar char="•"/>
            </a:pPr>
            <a:endParaRPr lang="en-US" sz="2000" dirty="0"/>
          </a:p>
        </p:txBody>
      </p:sp>
      <p:sp>
        <p:nvSpPr>
          <p:cNvPr id="3" name="Rectangle 2"/>
          <p:cNvSpPr/>
          <p:nvPr/>
        </p:nvSpPr>
        <p:spPr>
          <a:xfrm>
            <a:off x="-19733" y="1034187"/>
            <a:ext cx="9144000" cy="707886"/>
          </a:xfrm>
          <a:prstGeom prst="rect">
            <a:avLst/>
          </a:prstGeom>
        </p:spPr>
        <p:txBody>
          <a:bodyPr wrap="square">
            <a:spAutoFit/>
          </a:bodyPr>
          <a:lstStyle/>
          <a:p>
            <a:pPr lvl="0" algn="ctr">
              <a:buClr>
                <a:schemeClr val="lt1"/>
              </a:buClr>
              <a:buSzPct val="25000"/>
            </a:pPr>
            <a:r>
              <a:rPr lang="en-US" sz="4000" b="1" dirty="0">
                <a:solidFill>
                  <a:srgbClr val="002060"/>
                </a:solidFill>
                <a:latin typeface="Times New Roman" panose="02020603050405020304" pitchFamily="18" charset="0"/>
                <a:ea typeface="Arial"/>
                <a:cs typeface="Times New Roman" panose="02020603050405020304" pitchFamily="18" charset="0"/>
                <a:sym typeface="Arial"/>
              </a:rPr>
              <a:t>Trial Work Period (TWP) </a:t>
            </a:r>
          </a:p>
        </p:txBody>
      </p:sp>
    </p:spTree>
    <p:extLst>
      <p:ext uri="{BB962C8B-B14F-4D97-AF65-F5344CB8AC3E}">
        <p14:creationId xmlns:p14="http://schemas.microsoft.com/office/powerpoint/2010/main" val="346288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42"/>
          <p:cNvSpPr txBox="1"/>
          <p:nvPr/>
        </p:nvSpPr>
        <p:spPr>
          <a:xfrm>
            <a:off x="128016" y="1742073"/>
            <a:ext cx="8848502" cy="3898726"/>
          </a:xfrm>
          <a:prstGeom prst="rect">
            <a:avLst/>
          </a:prstGeom>
          <a:noFill/>
          <a:ln>
            <a:noFill/>
          </a:ln>
        </p:spPr>
        <p:txBody>
          <a:bodyPr lIns="91425" tIns="45700" rIns="91425" bIns="45700" anchor="t" anchorCtr="0">
            <a:noAutofit/>
          </a:bodyPr>
          <a:lstStyle/>
          <a:p>
            <a:pPr>
              <a:buClr>
                <a:srgbClr val="000000"/>
              </a:buClr>
              <a:buSzPct val="100000"/>
            </a:pPr>
            <a:endParaRPr lang="en-US" sz="2000" dirty="0"/>
          </a:p>
          <a:p>
            <a:pPr marL="342900" indent="-342900">
              <a:buClr>
                <a:srgbClr val="000000"/>
              </a:buClr>
              <a:buSzPct val="100000"/>
              <a:buFont typeface="Arial" panose="020B0604020202020204" pitchFamily="34" charset="0"/>
              <a:buChar char="•"/>
            </a:pPr>
            <a:endParaRPr lang="en-US" sz="2000" dirty="0"/>
          </a:p>
        </p:txBody>
      </p:sp>
      <p:sp>
        <p:nvSpPr>
          <p:cNvPr id="3" name="Rectangle 2"/>
          <p:cNvSpPr/>
          <p:nvPr/>
        </p:nvSpPr>
        <p:spPr>
          <a:xfrm>
            <a:off x="0" y="963251"/>
            <a:ext cx="9144000" cy="707886"/>
          </a:xfrm>
          <a:prstGeom prst="rect">
            <a:avLst/>
          </a:prstGeom>
        </p:spPr>
        <p:txBody>
          <a:bodyPr wrap="square">
            <a:spAutoFit/>
          </a:bodyPr>
          <a:lstStyle/>
          <a:p>
            <a:pPr lvl="0" algn="ctr">
              <a:buClr>
                <a:schemeClr val="lt1"/>
              </a:buClr>
              <a:buSzPct val="25000"/>
            </a:pPr>
            <a:r>
              <a:rPr lang="en-US" sz="4000" b="1" dirty="0">
                <a:solidFill>
                  <a:srgbClr val="002060"/>
                </a:solidFill>
                <a:latin typeface="Times New Roman" panose="02020603050405020304" pitchFamily="18" charset="0"/>
                <a:ea typeface="Arial"/>
                <a:cs typeface="Times New Roman" panose="02020603050405020304" pitchFamily="18" charset="0"/>
                <a:sym typeface="Arial"/>
              </a:rPr>
              <a:t>Extended Period of Eligibility (EPE)</a:t>
            </a:r>
          </a:p>
        </p:txBody>
      </p:sp>
      <p:sp>
        <p:nvSpPr>
          <p:cNvPr id="5" name="Shape 142"/>
          <p:cNvSpPr txBox="1"/>
          <p:nvPr/>
        </p:nvSpPr>
        <p:spPr>
          <a:xfrm>
            <a:off x="128016" y="1671138"/>
            <a:ext cx="8848502" cy="4084204"/>
          </a:xfrm>
          <a:prstGeom prst="rect">
            <a:avLst/>
          </a:prstGeom>
          <a:noFill/>
          <a:ln>
            <a:noFill/>
          </a:ln>
        </p:spPr>
        <p:txBody>
          <a:bodyPr lIns="91425" tIns="45700" rIns="91425" bIns="45700" anchor="t" anchorCtr="0">
            <a:noAutofit/>
          </a:bodyPr>
          <a:lstStyle/>
          <a:p>
            <a:pPr marL="342900" indent="-342900">
              <a:buClr>
                <a:srgbClr val="000000"/>
              </a:buClr>
              <a:buSzPct val="100000"/>
              <a:buFont typeface="Arial" panose="020B0604020202020204" pitchFamily="34" charset="0"/>
              <a:buChar char="•"/>
            </a:pPr>
            <a:r>
              <a:rPr lang="en-US" sz="2000" dirty="0"/>
              <a:t>The EPE begins the month after the Trial Work Period (TWP) ends, even if you are not working that month.</a:t>
            </a:r>
          </a:p>
          <a:p>
            <a:pPr>
              <a:buClr>
                <a:srgbClr val="000000"/>
              </a:buClr>
              <a:buSzPct val="100000"/>
            </a:pPr>
            <a:endParaRPr lang="en-US" sz="600" dirty="0"/>
          </a:p>
          <a:p>
            <a:pPr marL="342900" indent="-342900">
              <a:buClr>
                <a:srgbClr val="000000"/>
              </a:buClr>
              <a:buSzPct val="100000"/>
              <a:buFont typeface="Arial" panose="020B0604020202020204" pitchFamily="34" charset="0"/>
              <a:buChar char="•"/>
            </a:pPr>
            <a:r>
              <a:rPr lang="en-US" sz="2000" dirty="0"/>
              <a:t>The first 36 months of the EPE is the re-entitlement period.</a:t>
            </a:r>
          </a:p>
          <a:p>
            <a:pPr marL="342900" indent="-342900">
              <a:buClr>
                <a:srgbClr val="000000"/>
              </a:buClr>
              <a:buSzPct val="100000"/>
              <a:buFont typeface="Arial" panose="020B0604020202020204" pitchFamily="34" charset="0"/>
              <a:buChar char="•"/>
            </a:pPr>
            <a:r>
              <a:rPr lang="en-US" sz="2000" dirty="0"/>
              <a:t>During the re-entitlement period:</a:t>
            </a:r>
          </a:p>
          <a:p>
            <a:pPr>
              <a:buClr>
                <a:srgbClr val="000000"/>
              </a:buClr>
              <a:buSzPct val="100000"/>
            </a:pPr>
            <a:r>
              <a:rPr lang="en-US" sz="2000" dirty="0"/>
              <a:t>	-if work or monthly earnings are </a:t>
            </a:r>
            <a:r>
              <a:rPr lang="en-US" sz="2000" u="sng" dirty="0"/>
              <a:t>below</a:t>
            </a:r>
            <a:r>
              <a:rPr lang="en-US" sz="2000" dirty="0"/>
              <a:t> SGA, benefits are </a:t>
            </a:r>
            <a:r>
              <a:rPr lang="en-US" sz="2000" u="sng" dirty="0"/>
              <a:t>payable</a:t>
            </a:r>
            <a:r>
              <a:rPr lang="en-US" sz="2000" dirty="0"/>
              <a:t>;</a:t>
            </a:r>
            <a:endParaRPr lang="en-US" sz="2000" b="1" dirty="0"/>
          </a:p>
          <a:p>
            <a:pPr>
              <a:buClr>
                <a:srgbClr val="000000"/>
              </a:buClr>
              <a:buSzPct val="100000"/>
            </a:pPr>
            <a:r>
              <a:rPr lang="en-US" sz="2000" dirty="0"/>
              <a:t>	-if work or monthly earnings are </a:t>
            </a:r>
            <a:r>
              <a:rPr lang="en-US" sz="2000" u="sng" dirty="0"/>
              <a:t>above</a:t>
            </a:r>
            <a:r>
              <a:rPr lang="en-US" sz="2000" dirty="0"/>
              <a:t> SGA, benefits are 	</a:t>
            </a:r>
            <a:r>
              <a:rPr lang="en-US" sz="2000" u="sng" dirty="0"/>
              <a:t>suspended</a:t>
            </a:r>
            <a:r>
              <a:rPr lang="en-US" sz="2000" dirty="0"/>
              <a:t>.</a:t>
            </a:r>
          </a:p>
          <a:p>
            <a:pPr>
              <a:buClr>
                <a:srgbClr val="000000"/>
              </a:buClr>
              <a:buSzPct val="100000"/>
            </a:pPr>
            <a:endParaRPr lang="en-US" sz="1000" dirty="0"/>
          </a:p>
          <a:p>
            <a:pPr marL="285750" indent="-285750">
              <a:buClr>
                <a:srgbClr val="000000"/>
              </a:buClr>
              <a:buSzPct val="100000"/>
              <a:buFont typeface="Arial" panose="020B0604020202020204" pitchFamily="34" charset="0"/>
              <a:buChar char="•"/>
            </a:pPr>
            <a:r>
              <a:rPr lang="en-US" sz="2000" dirty="0"/>
              <a:t>EPE ends with the later of:</a:t>
            </a:r>
          </a:p>
          <a:p>
            <a:pPr>
              <a:buClr>
                <a:srgbClr val="000000"/>
              </a:buClr>
              <a:buSzPct val="100000"/>
            </a:pPr>
            <a:r>
              <a:rPr lang="en-US" sz="2000" dirty="0"/>
              <a:t>	-the month before the first month of SGA earnings after the re-	entitlement period, or</a:t>
            </a:r>
          </a:p>
          <a:p>
            <a:pPr>
              <a:buClr>
                <a:srgbClr val="000000"/>
              </a:buClr>
              <a:buSzPct val="100000"/>
            </a:pPr>
            <a:r>
              <a:rPr lang="en-US" sz="2000" dirty="0"/>
              <a:t>	-the second month after the month of disability cessation due to 	SGA.</a:t>
            </a:r>
          </a:p>
        </p:txBody>
      </p:sp>
    </p:spTree>
    <p:extLst>
      <p:ext uri="{BB962C8B-B14F-4D97-AF65-F5344CB8AC3E}">
        <p14:creationId xmlns:p14="http://schemas.microsoft.com/office/powerpoint/2010/main" val="3339321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42"/>
          <p:cNvSpPr txBox="1"/>
          <p:nvPr/>
        </p:nvSpPr>
        <p:spPr>
          <a:xfrm>
            <a:off x="128016" y="1742073"/>
            <a:ext cx="8848502" cy="3898726"/>
          </a:xfrm>
          <a:prstGeom prst="rect">
            <a:avLst/>
          </a:prstGeom>
          <a:noFill/>
          <a:ln>
            <a:noFill/>
          </a:ln>
        </p:spPr>
        <p:txBody>
          <a:bodyPr lIns="91425" tIns="45700" rIns="91425" bIns="45700" anchor="t" anchorCtr="0">
            <a:noAutofit/>
          </a:bodyPr>
          <a:lstStyle/>
          <a:p>
            <a:pPr>
              <a:buClr>
                <a:srgbClr val="000000"/>
              </a:buClr>
              <a:buSzPct val="100000"/>
            </a:pPr>
            <a:endParaRPr lang="en-US" sz="2000" dirty="0"/>
          </a:p>
          <a:p>
            <a:pPr marL="342900" indent="-342900">
              <a:buClr>
                <a:srgbClr val="000000"/>
              </a:buClr>
              <a:buSzPct val="100000"/>
              <a:buFont typeface="Arial" panose="020B0604020202020204" pitchFamily="34" charset="0"/>
              <a:buChar char="•"/>
            </a:pPr>
            <a:endParaRPr lang="en-US" sz="2000" dirty="0"/>
          </a:p>
        </p:txBody>
      </p:sp>
      <p:sp>
        <p:nvSpPr>
          <p:cNvPr id="3" name="Rectangle 2"/>
          <p:cNvSpPr/>
          <p:nvPr/>
        </p:nvSpPr>
        <p:spPr>
          <a:xfrm>
            <a:off x="0" y="953508"/>
            <a:ext cx="9144000" cy="707886"/>
          </a:xfrm>
          <a:prstGeom prst="rect">
            <a:avLst/>
          </a:prstGeom>
        </p:spPr>
        <p:txBody>
          <a:bodyPr wrap="square">
            <a:spAutoFit/>
          </a:bodyPr>
          <a:lstStyle/>
          <a:p>
            <a:pPr lvl="0" algn="ctr">
              <a:buClr>
                <a:schemeClr val="lt1"/>
              </a:buClr>
              <a:buSzPct val="25000"/>
            </a:pPr>
            <a:r>
              <a:rPr lang="en-US" sz="4000" b="1" dirty="0">
                <a:solidFill>
                  <a:srgbClr val="002060"/>
                </a:solidFill>
                <a:latin typeface="Times New Roman" panose="02020603050405020304" pitchFamily="18" charset="0"/>
                <a:ea typeface="Arial"/>
                <a:cs typeface="Times New Roman" panose="02020603050405020304" pitchFamily="18" charset="0"/>
                <a:sym typeface="Arial"/>
              </a:rPr>
              <a:t>Extended Period of Eligibility (EPE)</a:t>
            </a:r>
          </a:p>
        </p:txBody>
      </p:sp>
      <p:sp>
        <p:nvSpPr>
          <p:cNvPr id="5" name="Shape 142"/>
          <p:cNvSpPr txBox="1"/>
          <p:nvPr/>
        </p:nvSpPr>
        <p:spPr>
          <a:xfrm>
            <a:off x="147749" y="1886291"/>
            <a:ext cx="8848502" cy="4084204"/>
          </a:xfrm>
          <a:prstGeom prst="rect">
            <a:avLst/>
          </a:prstGeom>
          <a:noFill/>
          <a:ln>
            <a:noFill/>
          </a:ln>
        </p:spPr>
        <p:txBody>
          <a:bodyPr lIns="91425" tIns="45700" rIns="91425" bIns="45700" anchor="t" anchorCtr="0">
            <a:noAutofit/>
          </a:bodyPr>
          <a:lstStyle/>
          <a:p>
            <a:pPr>
              <a:buClr>
                <a:srgbClr val="000000"/>
              </a:buClr>
              <a:buSzPct val="100000"/>
            </a:pPr>
            <a:r>
              <a:rPr lang="en-US" sz="2000" b="1" dirty="0"/>
              <a:t>Cessation Month and Grace Period:</a:t>
            </a:r>
          </a:p>
          <a:p>
            <a:pPr>
              <a:buClr>
                <a:srgbClr val="000000"/>
              </a:buClr>
              <a:buSzPct val="100000"/>
            </a:pPr>
            <a:endParaRPr lang="en-US" sz="2000" b="1" dirty="0"/>
          </a:p>
          <a:p>
            <a:pPr marL="285750" indent="-285750">
              <a:buClr>
                <a:srgbClr val="000000"/>
              </a:buClr>
              <a:buSzPct val="100000"/>
              <a:buFont typeface="Arial" panose="020B0604020202020204" pitchFamily="34" charset="0"/>
              <a:buChar char="•"/>
            </a:pPr>
            <a:r>
              <a:rPr lang="en-US" sz="2000" u="sng" dirty="0"/>
              <a:t>Cessation Month </a:t>
            </a:r>
            <a:r>
              <a:rPr lang="en-US" sz="2000" dirty="0"/>
              <a:t>- the first month work or monthly earnings exceed SGA after the end of the TWP</a:t>
            </a:r>
          </a:p>
          <a:p>
            <a:pPr>
              <a:buClr>
                <a:srgbClr val="000000"/>
              </a:buClr>
              <a:buSzPct val="100000"/>
            </a:pPr>
            <a:endParaRPr lang="en-US" sz="2000" dirty="0"/>
          </a:p>
          <a:p>
            <a:pPr marL="285750" indent="-285750">
              <a:buClr>
                <a:srgbClr val="000000"/>
              </a:buClr>
              <a:buSzPct val="100000"/>
              <a:buFont typeface="Arial" panose="020B0604020202020204" pitchFamily="34" charset="0"/>
              <a:buChar char="•"/>
            </a:pPr>
            <a:r>
              <a:rPr lang="en-US" sz="2000" u="sng" dirty="0"/>
              <a:t>Grace Period </a:t>
            </a:r>
            <a:r>
              <a:rPr lang="en-US" sz="2000" dirty="0"/>
              <a:t>- the two months immediately following the cessation month </a:t>
            </a:r>
          </a:p>
          <a:p>
            <a:pPr marL="285750" indent="-285750">
              <a:buClr>
                <a:srgbClr val="000000"/>
              </a:buClr>
              <a:buSzPct val="100000"/>
              <a:buFont typeface="Arial" panose="020B0604020202020204" pitchFamily="34" charset="0"/>
              <a:buChar char="•"/>
            </a:pPr>
            <a:endParaRPr lang="en-US" sz="2000" dirty="0"/>
          </a:p>
          <a:p>
            <a:pPr>
              <a:buClr>
                <a:srgbClr val="000000"/>
              </a:buClr>
              <a:buSzPct val="100000"/>
            </a:pPr>
            <a:r>
              <a:rPr lang="en-US" sz="2000" dirty="0"/>
              <a:t>&gt;  NOTE:  Benefits are paid for the cessation month and the grace period, 	     whether or not the beneficiary is earning over SGA. </a:t>
            </a:r>
          </a:p>
          <a:p>
            <a:pPr>
              <a:buClr>
                <a:srgbClr val="000000"/>
              </a:buClr>
              <a:buSzPct val="100000"/>
            </a:pPr>
            <a:endParaRPr lang="en-US" sz="2000" dirty="0"/>
          </a:p>
          <a:p>
            <a:pPr>
              <a:buClr>
                <a:srgbClr val="000000"/>
              </a:buClr>
              <a:buSzPct val="100000"/>
            </a:pPr>
            <a:endParaRPr lang="en-US" sz="2000" dirty="0"/>
          </a:p>
        </p:txBody>
      </p:sp>
    </p:spTree>
    <p:extLst>
      <p:ext uri="{BB962C8B-B14F-4D97-AF65-F5344CB8AC3E}">
        <p14:creationId xmlns:p14="http://schemas.microsoft.com/office/powerpoint/2010/main" val="301439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42"/>
          <p:cNvSpPr txBox="1"/>
          <p:nvPr/>
        </p:nvSpPr>
        <p:spPr>
          <a:xfrm>
            <a:off x="128016" y="1742073"/>
            <a:ext cx="8848502" cy="3898726"/>
          </a:xfrm>
          <a:prstGeom prst="rect">
            <a:avLst/>
          </a:prstGeom>
          <a:noFill/>
          <a:ln>
            <a:noFill/>
          </a:ln>
        </p:spPr>
        <p:txBody>
          <a:bodyPr lIns="91425" tIns="45700" rIns="91425" bIns="45700" anchor="t" anchorCtr="0">
            <a:noAutofit/>
          </a:bodyPr>
          <a:lstStyle/>
          <a:p>
            <a:pPr>
              <a:buClr>
                <a:srgbClr val="000000"/>
              </a:buClr>
              <a:buSzPct val="100000"/>
            </a:pPr>
            <a:endParaRPr lang="en-US" sz="2000" dirty="0"/>
          </a:p>
          <a:p>
            <a:pPr marL="342900" indent="-342900">
              <a:buClr>
                <a:srgbClr val="000000"/>
              </a:buClr>
              <a:buSzPct val="100000"/>
              <a:buFont typeface="Arial" panose="020B0604020202020204" pitchFamily="34" charset="0"/>
              <a:buChar char="•"/>
            </a:pPr>
            <a:endParaRPr lang="en-US" sz="2000" dirty="0"/>
          </a:p>
        </p:txBody>
      </p:sp>
      <p:sp>
        <p:nvSpPr>
          <p:cNvPr id="3" name="Rectangle 2"/>
          <p:cNvSpPr/>
          <p:nvPr/>
        </p:nvSpPr>
        <p:spPr>
          <a:xfrm>
            <a:off x="0" y="963251"/>
            <a:ext cx="9144000" cy="707886"/>
          </a:xfrm>
          <a:prstGeom prst="rect">
            <a:avLst/>
          </a:prstGeom>
        </p:spPr>
        <p:txBody>
          <a:bodyPr wrap="square">
            <a:spAutoFit/>
          </a:bodyPr>
          <a:lstStyle/>
          <a:p>
            <a:pPr lvl="0" algn="ctr">
              <a:buClr>
                <a:schemeClr val="lt1"/>
              </a:buClr>
              <a:buSzPct val="25000"/>
            </a:pPr>
            <a:r>
              <a:rPr lang="en-US" sz="4000" b="1" dirty="0">
                <a:solidFill>
                  <a:srgbClr val="002060"/>
                </a:solidFill>
                <a:latin typeface="Times New Roman" panose="02020603050405020304" pitchFamily="18" charset="0"/>
                <a:ea typeface="Arial"/>
                <a:cs typeface="Times New Roman" panose="02020603050405020304" pitchFamily="18" charset="0"/>
                <a:sym typeface="Arial"/>
              </a:rPr>
              <a:t>Extended Period of Eligibility (EPE)</a:t>
            </a:r>
          </a:p>
        </p:txBody>
      </p:sp>
      <p:sp>
        <p:nvSpPr>
          <p:cNvPr id="5" name="Shape 142"/>
          <p:cNvSpPr txBox="1"/>
          <p:nvPr/>
        </p:nvSpPr>
        <p:spPr>
          <a:xfrm>
            <a:off x="128016" y="1671138"/>
            <a:ext cx="8848502" cy="4084204"/>
          </a:xfrm>
          <a:prstGeom prst="rect">
            <a:avLst/>
          </a:prstGeom>
          <a:noFill/>
          <a:ln>
            <a:noFill/>
          </a:ln>
        </p:spPr>
        <p:txBody>
          <a:bodyPr lIns="91425" tIns="45700" rIns="91425" bIns="45700" anchor="t" anchorCtr="0">
            <a:noAutofit/>
          </a:bodyPr>
          <a:lstStyle/>
          <a:p>
            <a:pPr>
              <a:buClr>
                <a:srgbClr val="000000"/>
              </a:buClr>
              <a:buSzPct val="100000"/>
            </a:pPr>
            <a:r>
              <a:rPr lang="en-US" sz="2000" b="1" dirty="0"/>
              <a:t>Benefit Termination Month (BTM):</a:t>
            </a:r>
          </a:p>
          <a:p>
            <a:pPr>
              <a:buClr>
                <a:srgbClr val="000000"/>
              </a:buClr>
              <a:buSzPct val="100000"/>
            </a:pPr>
            <a:endParaRPr lang="en-US" sz="2000" b="1" dirty="0"/>
          </a:p>
          <a:p>
            <a:pPr marL="457200" indent="-457200">
              <a:buClr>
                <a:srgbClr val="000000"/>
              </a:buClr>
              <a:buSzPct val="100000"/>
              <a:buAutoNum type="arabicParenR"/>
            </a:pPr>
            <a:r>
              <a:rPr lang="en-US" sz="2000" dirty="0"/>
              <a:t>When an SGA cessation occurs within the first 36 months of the EPE, the BTM is the first month of SGA after re-entitlement period.</a:t>
            </a:r>
          </a:p>
          <a:p>
            <a:pPr>
              <a:buClr>
                <a:srgbClr val="000000"/>
              </a:buClr>
              <a:buSzPct val="100000"/>
            </a:pPr>
            <a:endParaRPr lang="en-US" sz="2000" dirty="0">
              <a:solidFill>
                <a:srgbClr val="0F7B7D"/>
              </a:solidFill>
            </a:endParaRPr>
          </a:p>
          <a:p>
            <a:pPr>
              <a:buClr>
                <a:srgbClr val="000000"/>
              </a:buClr>
              <a:buSzPct val="100000"/>
            </a:pPr>
            <a:r>
              <a:rPr lang="en-US" sz="2000" dirty="0">
                <a:solidFill>
                  <a:srgbClr val="0F7B7D"/>
                </a:solidFill>
              </a:rPr>
              <a:t>Example: SGA performed in the 16th, 17th, and 42</a:t>
            </a:r>
            <a:r>
              <a:rPr lang="en-US" sz="2000" baseline="30000" dirty="0">
                <a:solidFill>
                  <a:srgbClr val="0F7B7D"/>
                </a:solidFill>
              </a:rPr>
              <a:t>nd</a:t>
            </a:r>
            <a:r>
              <a:rPr lang="en-US" sz="2000" dirty="0">
                <a:solidFill>
                  <a:srgbClr val="0F7B7D"/>
                </a:solidFill>
              </a:rPr>
              <a:t> month of the EPE. Month 16 = Cessation, Months 17 and 18 = grace months, Month 42 = BTM </a:t>
            </a:r>
          </a:p>
          <a:p>
            <a:pPr algn="ctr">
              <a:buClr>
                <a:srgbClr val="000000"/>
              </a:buClr>
              <a:buSzPct val="100000"/>
            </a:pPr>
            <a:endParaRPr lang="en-US" sz="2000" b="1" dirty="0"/>
          </a:p>
          <a:p>
            <a:pPr marL="457200" indent="-457200">
              <a:buClr>
                <a:srgbClr val="000000"/>
              </a:buClr>
              <a:buSzPct val="100000"/>
              <a:buAutoNum type="arabicParenR" startAt="2"/>
            </a:pPr>
            <a:r>
              <a:rPr lang="en-US" sz="2000" dirty="0"/>
              <a:t>When an SGA cessation occurs in or after the 36</a:t>
            </a:r>
            <a:r>
              <a:rPr lang="en-US" sz="2000" baseline="30000" dirty="0"/>
              <a:t>th</a:t>
            </a:r>
            <a:r>
              <a:rPr lang="en-US" sz="2000" dirty="0"/>
              <a:t> month of the EPE, the BTM is the third month after the cessation month.</a:t>
            </a:r>
          </a:p>
          <a:p>
            <a:pPr>
              <a:buClr>
                <a:srgbClr val="000000"/>
              </a:buClr>
              <a:buSzPct val="100000"/>
            </a:pPr>
            <a:endParaRPr lang="en-US" sz="2000" dirty="0"/>
          </a:p>
          <a:p>
            <a:pPr algn="ctr">
              <a:buClr>
                <a:srgbClr val="000000"/>
              </a:buClr>
              <a:buSzPct val="100000"/>
            </a:pPr>
            <a:r>
              <a:rPr lang="en-US" sz="2000" dirty="0">
                <a:solidFill>
                  <a:srgbClr val="0F7B7D"/>
                </a:solidFill>
              </a:rPr>
              <a:t>Example:  SGA performed in month 36</a:t>
            </a:r>
            <a:r>
              <a:rPr lang="en-US" sz="2000" baseline="30000" dirty="0">
                <a:solidFill>
                  <a:srgbClr val="0F7B7D"/>
                </a:solidFill>
              </a:rPr>
              <a:t>th</a:t>
            </a:r>
            <a:r>
              <a:rPr lang="en-US" sz="2000" dirty="0">
                <a:solidFill>
                  <a:srgbClr val="0F7B7D"/>
                </a:solidFill>
              </a:rPr>
              <a:t> of the EPE.  Month 36 = Cessation, Month 37 and 38= grace months, Month 39 = BTM</a:t>
            </a:r>
          </a:p>
        </p:txBody>
      </p:sp>
    </p:spTree>
    <p:extLst>
      <p:ext uri="{BB962C8B-B14F-4D97-AF65-F5344CB8AC3E}">
        <p14:creationId xmlns:p14="http://schemas.microsoft.com/office/powerpoint/2010/main" val="3628323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42"/>
          <p:cNvSpPr txBox="1"/>
          <p:nvPr/>
        </p:nvSpPr>
        <p:spPr>
          <a:xfrm>
            <a:off x="128016" y="1742073"/>
            <a:ext cx="8848502" cy="3898726"/>
          </a:xfrm>
          <a:prstGeom prst="rect">
            <a:avLst/>
          </a:prstGeom>
          <a:noFill/>
          <a:ln>
            <a:noFill/>
          </a:ln>
        </p:spPr>
        <p:txBody>
          <a:bodyPr lIns="91425" tIns="45700" rIns="91425" bIns="45700" anchor="t" anchorCtr="0">
            <a:noAutofit/>
          </a:bodyPr>
          <a:lstStyle/>
          <a:p>
            <a:pPr>
              <a:buClr>
                <a:srgbClr val="000000"/>
              </a:buClr>
              <a:buSzPct val="100000"/>
            </a:pPr>
            <a:endParaRPr lang="en-US" sz="2000" dirty="0"/>
          </a:p>
          <a:p>
            <a:pPr marL="342900" indent="-342900">
              <a:buClr>
                <a:srgbClr val="000000"/>
              </a:buClr>
              <a:buSzPct val="100000"/>
              <a:buFont typeface="Arial" panose="020B0604020202020204" pitchFamily="34" charset="0"/>
              <a:buChar char="•"/>
            </a:pPr>
            <a:endParaRPr lang="en-US" sz="2000" dirty="0"/>
          </a:p>
        </p:txBody>
      </p:sp>
      <p:sp>
        <p:nvSpPr>
          <p:cNvPr id="3" name="Rectangle 2"/>
          <p:cNvSpPr/>
          <p:nvPr/>
        </p:nvSpPr>
        <p:spPr>
          <a:xfrm>
            <a:off x="0" y="963251"/>
            <a:ext cx="9144000" cy="707886"/>
          </a:xfrm>
          <a:prstGeom prst="rect">
            <a:avLst/>
          </a:prstGeom>
        </p:spPr>
        <p:txBody>
          <a:bodyPr wrap="square">
            <a:spAutoFit/>
          </a:bodyPr>
          <a:lstStyle/>
          <a:p>
            <a:pPr lvl="0" algn="ctr">
              <a:buClr>
                <a:schemeClr val="lt1"/>
              </a:buClr>
              <a:buSzPct val="25000"/>
            </a:pPr>
            <a:r>
              <a:rPr lang="en-US" sz="4000" b="1" dirty="0">
                <a:solidFill>
                  <a:srgbClr val="002060"/>
                </a:solidFill>
                <a:latin typeface="Times New Roman" panose="02020603050405020304" pitchFamily="18" charset="0"/>
                <a:ea typeface="Arial"/>
                <a:cs typeface="Times New Roman" panose="02020603050405020304" pitchFamily="18" charset="0"/>
                <a:sym typeface="Arial"/>
              </a:rPr>
              <a:t>Continuation of Medicare Coverage</a:t>
            </a:r>
          </a:p>
        </p:txBody>
      </p:sp>
      <p:sp>
        <p:nvSpPr>
          <p:cNvPr id="5" name="Shape 142"/>
          <p:cNvSpPr txBox="1"/>
          <p:nvPr/>
        </p:nvSpPr>
        <p:spPr>
          <a:xfrm>
            <a:off x="128016" y="1671138"/>
            <a:ext cx="8848502" cy="4084204"/>
          </a:xfrm>
          <a:prstGeom prst="rect">
            <a:avLst/>
          </a:prstGeom>
          <a:noFill/>
          <a:ln>
            <a:noFill/>
          </a:ln>
        </p:spPr>
        <p:txBody>
          <a:bodyPr lIns="91425" tIns="45700" rIns="91425" bIns="45700" anchor="t" anchorCtr="0">
            <a:noAutofit/>
          </a:bodyPr>
          <a:lstStyle/>
          <a:p>
            <a:pPr>
              <a:buClr>
                <a:srgbClr val="000000"/>
              </a:buClr>
              <a:buSzPct val="100000"/>
            </a:pPr>
            <a:endParaRPr lang="en-US" sz="2000" dirty="0"/>
          </a:p>
        </p:txBody>
      </p:sp>
      <p:sp>
        <p:nvSpPr>
          <p:cNvPr id="6" name="Shape 142"/>
          <p:cNvSpPr txBox="1"/>
          <p:nvPr/>
        </p:nvSpPr>
        <p:spPr>
          <a:xfrm>
            <a:off x="156826" y="1788459"/>
            <a:ext cx="8838495" cy="3923276"/>
          </a:xfrm>
          <a:prstGeom prst="rect">
            <a:avLst/>
          </a:prstGeom>
          <a:noFill/>
          <a:ln>
            <a:noFill/>
          </a:ln>
        </p:spPr>
        <p:txBody>
          <a:bodyPr lIns="91425" tIns="45700" rIns="91425" bIns="45700" anchor="t" anchorCtr="0">
            <a:noAutofit/>
          </a:bodyPr>
          <a:lstStyle/>
          <a:p>
            <a:pPr marL="342900" indent="-342900">
              <a:buClr>
                <a:srgbClr val="000000"/>
              </a:buClr>
              <a:buSzPct val="100000"/>
              <a:buFont typeface="Arial" panose="020B0604020202020204" pitchFamily="34" charset="0"/>
              <a:buChar char="•"/>
            </a:pPr>
            <a:r>
              <a:rPr lang="en-US" sz="2200" dirty="0"/>
              <a:t>Although cash benefits may cease due to work, continued health insurance is possible.</a:t>
            </a:r>
          </a:p>
          <a:p>
            <a:pPr>
              <a:buClr>
                <a:srgbClr val="000000"/>
              </a:buClr>
              <a:buSzPct val="100000"/>
            </a:pPr>
            <a:endParaRPr lang="en-US" sz="2200" dirty="0"/>
          </a:p>
          <a:p>
            <a:pPr marL="342900" indent="-342900">
              <a:buClr>
                <a:srgbClr val="000000"/>
              </a:buClr>
              <a:buSzPct val="100000"/>
              <a:buFont typeface="Arial" panose="020B0604020202020204" pitchFamily="34" charset="0"/>
              <a:buChar char="•"/>
            </a:pPr>
            <a:r>
              <a:rPr lang="en-US" sz="2200" dirty="0"/>
              <a:t>Most beneficiaries who work will continue to receive at least 93 consecutive months of Part A; Part B (if enrolled); and Part D (if enrolled). There is no premium for Part A. </a:t>
            </a:r>
          </a:p>
          <a:p>
            <a:pPr>
              <a:buClr>
                <a:srgbClr val="000000"/>
              </a:buClr>
              <a:buSzPct val="100000"/>
            </a:pPr>
            <a:endParaRPr lang="en-US" sz="2200" dirty="0"/>
          </a:p>
          <a:p>
            <a:pPr marL="342900" indent="-342900">
              <a:buClr>
                <a:srgbClr val="000000"/>
              </a:buClr>
              <a:buSzPct val="100000"/>
              <a:buFont typeface="Arial" panose="020B0604020202020204" pitchFamily="34" charset="0"/>
              <a:buChar char="•"/>
            </a:pPr>
            <a:r>
              <a:rPr lang="en-US" sz="2200" dirty="0"/>
              <a:t>The 93 months start the month after the last month of the TWP.</a:t>
            </a:r>
          </a:p>
          <a:p>
            <a:pPr>
              <a:buClr>
                <a:srgbClr val="000000"/>
              </a:buClr>
              <a:buSzPct val="100000"/>
            </a:pPr>
            <a:endParaRPr lang="en-US" sz="2200" dirty="0"/>
          </a:p>
          <a:p>
            <a:pPr marL="342900" indent="-342900">
              <a:buClr>
                <a:srgbClr val="000000"/>
              </a:buClr>
              <a:buSzPct val="100000"/>
              <a:buFont typeface="Arial" panose="020B0604020202020204" pitchFamily="34" charset="0"/>
              <a:buChar char="•"/>
            </a:pPr>
            <a:r>
              <a:rPr lang="en-US" sz="2200" dirty="0"/>
              <a:t>To qualify, beneficiary must already have Medicare and be working at SGA level but not medically improved. </a:t>
            </a:r>
          </a:p>
        </p:txBody>
      </p:sp>
    </p:spTree>
    <p:extLst>
      <p:ext uri="{BB962C8B-B14F-4D97-AF65-F5344CB8AC3E}">
        <p14:creationId xmlns:p14="http://schemas.microsoft.com/office/powerpoint/2010/main" val="7921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42"/>
          <p:cNvSpPr txBox="1"/>
          <p:nvPr/>
        </p:nvSpPr>
        <p:spPr>
          <a:xfrm>
            <a:off x="128016" y="1742073"/>
            <a:ext cx="8848502" cy="3898726"/>
          </a:xfrm>
          <a:prstGeom prst="rect">
            <a:avLst/>
          </a:prstGeom>
          <a:noFill/>
          <a:ln>
            <a:noFill/>
          </a:ln>
        </p:spPr>
        <p:txBody>
          <a:bodyPr lIns="91425" tIns="45700" rIns="91425" bIns="45700" anchor="t" anchorCtr="0">
            <a:noAutofit/>
          </a:bodyPr>
          <a:lstStyle/>
          <a:p>
            <a:pPr>
              <a:buClr>
                <a:srgbClr val="000000"/>
              </a:buClr>
              <a:buSzPct val="100000"/>
            </a:pPr>
            <a:r>
              <a:rPr lang="en-US" sz="2000" dirty="0"/>
              <a:t>After premium-free Medicare coverage ends due to work, a disabled individual may buy continued Medicare coverage as long as he/she remains medically disabled. </a:t>
            </a:r>
          </a:p>
          <a:p>
            <a:pPr>
              <a:buClr>
                <a:srgbClr val="000000"/>
              </a:buClr>
              <a:buSzPct val="100000"/>
            </a:pPr>
            <a:endParaRPr lang="en-US" sz="2000" dirty="0"/>
          </a:p>
          <a:p>
            <a:pPr>
              <a:buClr>
                <a:srgbClr val="000000"/>
              </a:buClr>
              <a:buSzPct val="100000"/>
            </a:pPr>
            <a:r>
              <a:rPr lang="en-US" sz="2000" dirty="0"/>
              <a:t>To qualify, the individual:</a:t>
            </a:r>
          </a:p>
          <a:p>
            <a:pPr marL="342900" indent="-342900">
              <a:buClr>
                <a:srgbClr val="000000"/>
              </a:buClr>
              <a:buSzPct val="100000"/>
              <a:buFont typeface="Arial" panose="020B0604020202020204" pitchFamily="34" charset="0"/>
              <a:buChar char="•"/>
            </a:pPr>
            <a:r>
              <a:rPr lang="en-US" sz="2000" dirty="0"/>
              <a:t>must be under age 65, and</a:t>
            </a:r>
          </a:p>
          <a:p>
            <a:pPr marL="342900" indent="-342900">
              <a:buClr>
                <a:srgbClr val="000000"/>
              </a:buClr>
              <a:buSzPct val="100000"/>
              <a:buFont typeface="Arial" panose="020B0604020202020204" pitchFamily="34" charset="0"/>
              <a:buChar char="•"/>
            </a:pPr>
            <a:r>
              <a:rPr lang="en-US" sz="2000" dirty="0"/>
              <a:t>continue to have a disabling impairment, and</a:t>
            </a:r>
          </a:p>
          <a:p>
            <a:pPr marL="342900" indent="-342900">
              <a:buClr>
                <a:srgbClr val="000000"/>
              </a:buClr>
              <a:buSzPct val="100000"/>
              <a:buFont typeface="Arial" panose="020B0604020202020204" pitchFamily="34" charset="0"/>
              <a:buChar char="•"/>
            </a:pPr>
            <a:r>
              <a:rPr lang="en-US" sz="2000" dirty="0"/>
              <a:t>Medicare must have stopped due to work.</a:t>
            </a:r>
          </a:p>
          <a:p>
            <a:pPr>
              <a:buClr>
                <a:srgbClr val="000000"/>
              </a:buClr>
              <a:buSzPct val="100000"/>
            </a:pPr>
            <a:endParaRPr lang="en-US" sz="2000" dirty="0"/>
          </a:p>
          <a:p>
            <a:pPr>
              <a:buClr>
                <a:srgbClr val="000000"/>
              </a:buClr>
              <a:buSzPct val="100000"/>
            </a:pPr>
            <a:r>
              <a:rPr lang="en-US" sz="2000" dirty="0"/>
              <a:t>Hospital Insurance (Part A) is available for $437.00 per month in 2019. Supplemental Medical Insurance (Part B) is available for $135.50 per month in 2019.</a:t>
            </a:r>
          </a:p>
          <a:p>
            <a:pPr>
              <a:buClr>
                <a:srgbClr val="000000"/>
              </a:buClr>
              <a:buSzPct val="100000"/>
            </a:pPr>
            <a:endParaRPr lang="en-US" sz="2000" dirty="0"/>
          </a:p>
        </p:txBody>
      </p:sp>
      <p:sp>
        <p:nvSpPr>
          <p:cNvPr id="3" name="Rectangle 2"/>
          <p:cNvSpPr/>
          <p:nvPr/>
        </p:nvSpPr>
        <p:spPr>
          <a:xfrm>
            <a:off x="-19733" y="1034187"/>
            <a:ext cx="9144000" cy="584775"/>
          </a:xfrm>
          <a:prstGeom prst="rect">
            <a:avLst/>
          </a:prstGeom>
        </p:spPr>
        <p:txBody>
          <a:bodyPr wrap="square">
            <a:spAutoFit/>
          </a:bodyPr>
          <a:lstStyle/>
          <a:p>
            <a:pPr lvl="0" algn="ctr">
              <a:buClr>
                <a:schemeClr val="lt1"/>
              </a:buClr>
              <a:buSzPct val="25000"/>
            </a:pPr>
            <a:r>
              <a:rPr lang="en-US" sz="3200" b="1" dirty="0">
                <a:solidFill>
                  <a:srgbClr val="002060"/>
                </a:solidFill>
                <a:latin typeface="Times New Roman" panose="02020603050405020304" pitchFamily="18" charset="0"/>
                <a:ea typeface="Arial"/>
                <a:cs typeface="Times New Roman" panose="02020603050405020304" pitchFamily="18" charset="0"/>
                <a:sym typeface="Arial"/>
              </a:rPr>
              <a:t>Medicare for Persons with Disabilities Who Work</a:t>
            </a:r>
          </a:p>
        </p:txBody>
      </p:sp>
    </p:spTree>
    <p:extLst>
      <p:ext uri="{BB962C8B-B14F-4D97-AF65-F5344CB8AC3E}">
        <p14:creationId xmlns:p14="http://schemas.microsoft.com/office/powerpoint/2010/main" val="676985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733" y="1034187"/>
            <a:ext cx="9144000" cy="553998"/>
          </a:xfrm>
          <a:prstGeom prst="rect">
            <a:avLst/>
          </a:prstGeom>
        </p:spPr>
        <p:txBody>
          <a:bodyPr wrap="square">
            <a:spAutoFit/>
          </a:bodyPr>
          <a:lstStyle/>
          <a:p>
            <a:pPr lvl="0" algn="ctr">
              <a:buClr>
                <a:schemeClr val="lt1"/>
              </a:buClr>
              <a:buSzPct val="25000"/>
            </a:pPr>
            <a:r>
              <a:rPr lang="en-US" sz="3000" b="1" dirty="0">
                <a:solidFill>
                  <a:srgbClr val="002060"/>
                </a:solidFill>
                <a:latin typeface="Times New Roman" panose="02020603050405020304" pitchFamily="18" charset="0"/>
                <a:ea typeface="Arial"/>
                <a:cs typeface="Times New Roman" panose="02020603050405020304" pitchFamily="18" charset="0"/>
                <a:sym typeface="Arial"/>
              </a:rPr>
              <a:t>Responsibilities When Beneficiary Returns to Work</a:t>
            </a:r>
          </a:p>
        </p:txBody>
      </p:sp>
      <p:sp>
        <p:nvSpPr>
          <p:cNvPr id="4" name="Shape 142"/>
          <p:cNvSpPr txBox="1"/>
          <p:nvPr/>
        </p:nvSpPr>
        <p:spPr>
          <a:xfrm>
            <a:off x="549434" y="1588185"/>
            <a:ext cx="8005666" cy="3256290"/>
          </a:xfrm>
          <a:prstGeom prst="rect">
            <a:avLst/>
          </a:prstGeom>
          <a:noFill/>
          <a:ln>
            <a:noFill/>
          </a:ln>
        </p:spPr>
        <p:txBody>
          <a:bodyPr lIns="91425" tIns="45700" rIns="91425" bIns="45700" anchor="t" anchorCtr="0">
            <a:noAutofit/>
          </a:bodyPr>
          <a:lstStyle/>
          <a:p>
            <a:pPr>
              <a:buClr>
                <a:srgbClr val="000000"/>
              </a:buClr>
              <a:buSzPct val="100000"/>
            </a:pPr>
            <a:r>
              <a:rPr lang="en-US" sz="2000" dirty="0"/>
              <a:t>Notify Social Security of any changes in work activity:</a:t>
            </a:r>
          </a:p>
          <a:p>
            <a:pPr>
              <a:buClr>
                <a:srgbClr val="000000"/>
              </a:buClr>
              <a:buSzPct val="100000"/>
            </a:pPr>
            <a:endParaRPr lang="en-US" sz="2000" dirty="0"/>
          </a:p>
          <a:p>
            <a:pPr marL="342900" indent="-342900">
              <a:buClr>
                <a:srgbClr val="000000"/>
              </a:buClr>
              <a:buSzPct val="100000"/>
              <a:buFont typeface="Arial" panose="020B0604020202020204" pitchFamily="34" charset="0"/>
              <a:buChar char="•"/>
            </a:pPr>
            <a:r>
              <a:rPr lang="en-US" sz="2000" dirty="0"/>
              <a:t>Start or stop work;</a:t>
            </a:r>
          </a:p>
          <a:p>
            <a:pPr>
              <a:buClr>
                <a:srgbClr val="000000"/>
              </a:buClr>
              <a:buSzPct val="100000"/>
            </a:pPr>
            <a:endParaRPr lang="en-US" sz="2000" dirty="0"/>
          </a:p>
          <a:p>
            <a:pPr marL="342900" indent="-342900">
              <a:buClr>
                <a:srgbClr val="000000"/>
              </a:buClr>
              <a:buSzPct val="100000"/>
              <a:buFont typeface="Arial" panose="020B0604020202020204" pitchFamily="34" charset="0"/>
              <a:buChar char="•"/>
            </a:pPr>
            <a:r>
              <a:rPr lang="en-US" sz="2000" dirty="0"/>
              <a:t>Work has been reported but duties, hours, or pay have changed;</a:t>
            </a:r>
          </a:p>
          <a:p>
            <a:pPr>
              <a:buClr>
                <a:srgbClr val="000000"/>
              </a:buClr>
              <a:buSzPct val="100000"/>
            </a:pPr>
            <a:endParaRPr lang="en-US" sz="2000" dirty="0"/>
          </a:p>
          <a:p>
            <a:pPr marL="342900" indent="-342900">
              <a:buClr>
                <a:srgbClr val="000000"/>
              </a:buClr>
              <a:buSzPct val="100000"/>
              <a:buFont typeface="Arial" panose="020B0604020202020204" pitchFamily="34" charset="0"/>
              <a:buChar char="•"/>
            </a:pPr>
            <a:r>
              <a:rPr lang="en-US" sz="2000" dirty="0"/>
              <a:t>Start paying for expenses that are needed to work due to the disability.</a:t>
            </a:r>
          </a:p>
        </p:txBody>
      </p:sp>
      <p:sp>
        <p:nvSpPr>
          <p:cNvPr id="5" name="TextBox 4"/>
          <p:cNvSpPr txBox="1"/>
          <p:nvPr/>
        </p:nvSpPr>
        <p:spPr>
          <a:xfrm>
            <a:off x="549434" y="4523255"/>
            <a:ext cx="8005666" cy="1015663"/>
          </a:xfrm>
          <a:prstGeom prst="rect">
            <a:avLst/>
          </a:prstGeom>
          <a:noFill/>
          <a:ln>
            <a:solidFill>
              <a:schemeClr val="tx2"/>
            </a:solidFill>
          </a:ln>
        </p:spPr>
        <p:txBody>
          <a:bodyPr wrap="square" rtlCol="0">
            <a:spAutoFit/>
          </a:bodyPr>
          <a:lstStyle/>
          <a:p>
            <a:pPr algn="ctr"/>
            <a:r>
              <a:rPr lang="en-US" sz="2000" dirty="0"/>
              <a:t>Report changes in work activity by phone, fax, mail or in person. </a:t>
            </a:r>
          </a:p>
          <a:p>
            <a:pPr algn="ctr"/>
            <a:endParaRPr lang="en-US" sz="2000" strike="sngStrike" dirty="0"/>
          </a:p>
          <a:p>
            <a:pPr algn="ctr"/>
            <a:r>
              <a:rPr lang="en-US" sz="2000" dirty="0"/>
              <a:t>Call 1-800-772-1213 between 7 a.m. and 7 p.m. Monday-Friday.</a:t>
            </a:r>
          </a:p>
        </p:txBody>
      </p:sp>
    </p:spTree>
    <p:extLst>
      <p:ext uri="{BB962C8B-B14F-4D97-AF65-F5344CB8AC3E}">
        <p14:creationId xmlns:p14="http://schemas.microsoft.com/office/powerpoint/2010/main" val="2263928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42"/>
          <p:cNvSpPr txBox="1"/>
          <p:nvPr/>
        </p:nvSpPr>
        <p:spPr>
          <a:xfrm>
            <a:off x="219795" y="1781672"/>
            <a:ext cx="8606152" cy="2807921"/>
          </a:xfrm>
          <a:prstGeom prst="rect">
            <a:avLst/>
          </a:prstGeom>
          <a:noFill/>
          <a:ln>
            <a:noFill/>
          </a:ln>
        </p:spPr>
        <p:txBody>
          <a:bodyPr lIns="91425" tIns="45700" rIns="91425" bIns="45700" anchor="t" anchorCtr="0">
            <a:noAutofit/>
          </a:bodyPr>
          <a:lstStyle/>
          <a:p>
            <a:r>
              <a:rPr lang="en-US" sz="2400" dirty="0"/>
              <a:t>For SSDI and SSI recipients, you can report wages through:</a:t>
            </a:r>
          </a:p>
          <a:p>
            <a:endParaRPr lang="en-US" sz="2400" dirty="0"/>
          </a:p>
          <a:p>
            <a:pPr marL="342900" indent="-342900">
              <a:buFont typeface="Arial" panose="020B0604020202020204" pitchFamily="34" charset="0"/>
              <a:buChar char="•"/>
            </a:pPr>
            <a:r>
              <a:rPr lang="en-US" sz="2400" dirty="0"/>
              <a:t>your personal </a:t>
            </a:r>
            <a:r>
              <a:rPr lang="en-US" sz="2400" i="1" dirty="0">
                <a:solidFill>
                  <a:srgbClr val="C00000"/>
                </a:solidFill>
                <a:latin typeface="Georgia" panose="02040502050405020303" pitchFamily="18" charset="0"/>
              </a:rPr>
              <a:t>my</a:t>
            </a:r>
            <a:r>
              <a:rPr lang="en-US" sz="2400" dirty="0"/>
              <a:t> </a:t>
            </a:r>
            <a:r>
              <a:rPr lang="en-US" sz="2400" dirty="0">
                <a:solidFill>
                  <a:srgbClr val="0070C0"/>
                </a:solidFill>
                <a:latin typeface="Georgia" panose="02040502050405020303" pitchFamily="18" charset="0"/>
              </a:rPr>
              <a:t>Social Security</a:t>
            </a:r>
            <a:r>
              <a:rPr lang="en-US" sz="2400" dirty="0"/>
              <a:t> account; </a:t>
            </a:r>
          </a:p>
          <a:p>
            <a:pPr marL="342900" indent="-342900">
              <a:buFont typeface="Arial" panose="020B0604020202020204" pitchFamily="34" charset="0"/>
              <a:buChar char="•"/>
            </a:pPr>
            <a:r>
              <a:rPr lang="en-US" sz="2400" dirty="0"/>
              <a:t>visiting/calling a field office;</a:t>
            </a:r>
          </a:p>
          <a:p>
            <a:pPr marL="342900" indent="-342900">
              <a:buFont typeface="Arial" panose="020B0604020202020204" pitchFamily="34" charset="0"/>
              <a:buChar char="•"/>
            </a:pPr>
            <a:r>
              <a:rPr lang="en-US" sz="2400" dirty="0"/>
              <a:t>mailing/faxing the information; or</a:t>
            </a:r>
          </a:p>
          <a:p>
            <a:pPr marL="342900" indent="-342900">
              <a:buFont typeface="Arial" panose="020B0604020202020204" pitchFamily="34" charset="0"/>
              <a:buChar char="•"/>
            </a:pPr>
            <a:r>
              <a:rPr lang="en-US" sz="2400" dirty="0"/>
              <a:t>calling the </a:t>
            </a:r>
            <a:r>
              <a:rPr lang="en-US" sz="2400" dirty="0" err="1"/>
              <a:t>TeleService</a:t>
            </a:r>
            <a:r>
              <a:rPr lang="en-US" sz="2400" dirty="0"/>
              <a:t> Center.</a:t>
            </a:r>
          </a:p>
        </p:txBody>
      </p:sp>
      <p:sp>
        <p:nvSpPr>
          <p:cNvPr id="3" name="TextBox 2"/>
          <p:cNvSpPr txBox="1"/>
          <p:nvPr/>
        </p:nvSpPr>
        <p:spPr>
          <a:xfrm>
            <a:off x="219795" y="4589593"/>
            <a:ext cx="8759830" cy="707886"/>
          </a:xfrm>
          <a:prstGeom prst="rect">
            <a:avLst/>
          </a:prstGeom>
          <a:noFill/>
        </p:spPr>
        <p:txBody>
          <a:bodyPr wrap="square" rtlCol="0">
            <a:spAutoFit/>
          </a:bodyPr>
          <a:lstStyle/>
          <a:p>
            <a:r>
              <a:rPr lang="en-US" sz="2000" b="1" dirty="0"/>
              <a:t>Note: </a:t>
            </a:r>
            <a:r>
              <a:rPr lang="en-US" sz="2000" dirty="0"/>
              <a:t>SSI recipients can also report wages via the mobile wage reporting application and the telephone wage reporting service. </a:t>
            </a:r>
          </a:p>
        </p:txBody>
      </p:sp>
      <p:sp>
        <p:nvSpPr>
          <p:cNvPr id="4" name="Rectangle 3"/>
          <p:cNvSpPr/>
          <p:nvPr/>
        </p:nvSpPr>
        <p:spPr>
          <a:xfrm>
            <a:off x="0" y="1008810"/>
            <a:ext cx="9144000" cy="646331"/>
          </a:xfrm>
          <a:prstGeom prst="rect">
            <a:avLst/>
          </a:prstGeom>
        </p:spPr>
        <p:txBody>
          <a:bodyPr wrap="square">
            <a:spAutoFit/>
          </a:bodyPr>
          <a:lstStyle/>
          <a:p>
            <a:pPr lvl="0" algn="ctr">
              <a:buClr>
                <a:schemeClr val="lt1"/>
              </a:buClr>
              <a:buSzPct val="25000"/>
            </a:pPr>
            <a:r>
              <a:rPr lang="en-US" sz="3600" b="1" dirty="0">
                <a:solidFill>
                  <a:srgbClr val="002060"/>
                </a:solidFill>
                <a:latin typeface="Times New Roman" panose="02020603050405020304" pitchFamily="18" charset="0"/>
                <a:ea typeface="Arial"/>
                <a:cs typeface="Times New Roman" panose="02020603050405020304" pitchFamily="18" charset="0"/>
                <a:sym typeface="Arial"/>
              </a:rPr>
              <a:t>Wage Reporting</a:t>
            </a:r>
          </a:p>
        </p:txBody>
      </p:sp>
      <p:sp>
        <p:nvSpPr>
          <p:cNvPr id="6" name="TextBox 5"/>
          <p:cNvSpPr txBox="1"/>
          <p:nvPr/>
        </p:nvSpPr>
        <p:spPr>
          <a:xfrm>
            <a:off x="0" y="5481935"/>
            <a:ext cx="9144000" cy="461665"/>
          </a:xfrm>
          <a:prstGeom prst="rect">
            <a:avLst/>
          </a:prstGeom>
          <a:solidFill>
            <a:schemeClr val="tx1"/>
          </a:solidFill>
          <a:ln>
            <a:noFill/>
          </a:ln>
        </p:spPr>
        <p:txBody>
          <a:bodyPr wrap="square" rtlCol="0">
            <a:spAutoFit/>
          </a:bodyPr>
          <a:lstStyle/>
          <a:p>
            <a:pPr algn="ctr"/>
            <a:endParaRPr lang="en-US" sz="2400" dirty="0">
              <a:solidFill>
                <a:schemeClr val="bg1"/>
              </a:solidFill>
            </a:endParaRPr>
          </a:p>
        </p:txBody>
      </p:sp>
    </p:spTree>
    <p:extLst>
      <p:ext uri="{BB962C8B-B14F-4D97-AF65-F5344CB8AC3E}">
        <p14:creationId xmlns:p14="http://schemas.microsoft.com/office/powerpoint/2010/main" val="8255438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47918"/>
            <a:ext cx="9144000" cy="707886"/>
          </a:xfrm>
          <a:prstGeom prst="rect">
            <a:avLst/>
          </a:prstGeom>
        </p:spPr>
        <p:txBody>
          <a:bodyPr wrap="square">
            <a:spAutoFit/>
          </a:bodyPr>
          <a:lstStyle/>
          <a:p>
            <a:pPr lvl="0" algn="ctr">
              <a:buClr>
                <a:schemeClr val="lt1"/>
              </a:buClr>
              <a:buSzPct val="25000"/>
            </a:pPr>
            <a:r>
              <a:rPr lang="en-US" sz="4000" b="1" dirty="0">
                <a:solidFill>
                  <a:srgbClr val="002060"/>
                </a:solidFill>
                <a:latin typeface="Times New Roman" panose="02020603050405020304" pitchFamily="18" charset="0"/>
                <a:ea typeface="Arial"/>
                <a:cs typeface="Times New Roman" panose="02020603050405020304" pitchFamily="18" charset="0"/>
                <a:sym typeface="Arial"/>
              </a:rPr>
              <a:t>The Best Guide to Work Incentives</a:t>
            </a:r>
          </a:p>
        </p:txBody>
      </p:sp>
      <p:sp>
        <p:nvSpPr>
          <p:cNvPr id="5" name="TextBox 4"/>
          <p:cNvSpPr txBox="1"/>
          <p:nvPr/>
        </p:nvSpPr>
        <p:spPr>
          <a:xfrm>
            <a:off x="0" y="5145741"/>
            <a:ext cx="9144000" cy="738664"/>
          </a:xfrm>
          <a:prstGeom prst="rect">
            <a:avLst/>
          </a:prstGeom>
          <a:noFill/>
        </p:spPr>
        <p:txBody>
          <a:bodyPr wrap="square" rtlCol="0">
            <a:spAutoFit/>
          </a:bodyPr>
          <a:lstStyle/>
          <a:p>
            <a:pPr algn="ctr"/>
            <a:r>
              <a:rPr lang="en-US" sz="2400" b="1" dirty="0"/>
              <a:t>The Red Book is available at:  </a:t>
            </a:r>
            <a:r>
              <a:rPr lang="en-US" sz="2400" b="1" dirty="0">
                <a:hlinkClick r:id="rId3"/>
              </a:rPr>
              <a:t>https://www.ssa.gov/redbook</a:t>
            </a:r>
            <a:r>
              <a:rPr lang="en-US" sz="2000" b="1" dirty="0">
                <a:hlinkClick r:id="rId3"/>
              </a:rPr>
              <a:t>/</a:t>
            </a:r>
            <a:endParaRPr lang="en-US" sz="2000" b="1" dirty="0"/>
          </a:p>
          <a:p>
            <a:endParaRPr lang="en-US" sz="1800" dirty="0"/>
          </a:p>
        </p:txBody>
      </p:sp>
      <p:pic>
        <p:nvPicPr>
          <p:cNvPr id="6" name="Picture 5"/>
          <p:cNvPicPr>
            <a:picLocks noChangeAspect="1"/>
          </p:cNvPicPr>
          <p:nvPr/>
        </p:nvPicPr>
        <p:blipFill rotWithShape="1">
          <a:blip r:embed="rId4">
            <a:extLst>
              <a:ext uri="{28A0092B-C50C-407E-A947-70E740481C1C}">
                <a14:useLocalDpi xmlns:a14="http://schemas.microsoft.com/office/drawing/2010/main" val="0"/>
              </a:ext>
            </a:extLst>
          </a:blip>
          <a:srcRect t="10363" b="40796"/>
          <a:stretch/>
        </p:blipFill>
        <p:spPr>
          <a:xfrm>
            <a:off x="1562973" y="1171972"/>
            <a:ext cx="5786840" cy="3657600"/>
          </a:xfrm>
          <a:prstGeom prst="rect">
            <a:avLst/>
          </a:prstGeom>
        </p:spPr>
      </p:pic>
    </p:spTree>
    <p:extLst>
      <p:ext uri="{BB962C8B-B14F-4D97-AF65-F5344CB8AC3E}">
        <p14:creationId xmlns:p14="http://schemas.microsoft.com/office/powerpoint/2010/main" val="323964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hape 142"/>
          <p:cNvSpPr txBox="1"/>
          <p:nvPr/>
        </p:nvSpPr>
        <p:spPr>
          <a:xfrm>
            <a:off x="443345" y="1681645"/>
            <a:ext cx="8257310" cy="2807921"/>
          </a:xfrm>
          <a:prstGeom prst="rect">
            <a:avLst/>
          </a:prstGeom>
          <a:noFill/>
          <a:ln>
            <a:noFill/>
          </a:ln>
        </p:spPr>
        <p:txBody>
          <a:bodyPr lIns="91425" tIns="45700" rIns="91425" bIns="45700" anchor="t" anchorCtr="0">
            <a:noAutofit/>
          </a:bodyPr>
          <a:lstStyle/>
          <a:p>
            <a:r>
              <a:rPr lang="en-US" sz="2400" dirty="0"/>
              <a:t>To meet our definition of disability, you must be unable to engage in any substantial gainful activity (SGA) because of a medically-determined physical or mental impairment(s):</a:t>
            </a:r>
          </a:p>
          <a:p>
            <a:endParaRPr lang="en-US" sz="2400" dirty="0"/>
          </a:p>
          <a:p>
            <a:pPr marL="342900" indent="-342900">
              <a:buFont typeface="Arial" panose="020B0604020202020204" pitchFamily="34" charset="0"/>
              <a:buChar char="•"/>
            </a:pPr>
            <a:r>
              <a:rPr lang="en-US" sz="2400" dirty="0"/>
              <a:t>that has lasted or is expected to last for a continuous period of at least 12 months, or</a:t>
            </a:r>
          </a:p>
          <a:p>
            <a:pPr marL="342900" indent="-342900">
              <a:buFont typeface="Arial" panose="020B0604020202020204" pitchFamily="34" charset="0"/>
              <a:buChar char="•"/>
            </a:pPr>
            <a:r>
              <a:rPr lang="en-US" sz="2400" dirty="0"/>
              <a:t>that is expected to result in death.</a:t>
            </a:r>
          </a:p>
        </p:txBody>
      </p:sp>
      <p:sp>
        <p:nvSpPr>
          <p:cNvPr id="3" name="Rectangle 2"/>
          <p:cNvSpPr/>
          <p:nvPr/>
        </p:nvSpPr>
        <p:spPr>
          <a:xfrm>
            <a:off x="0" y="973759"/>
            <a:ext cx="9144000" cy="707886"/>
          </a:xfrm>
          <a:prstGeom prst="rect">
            <a:avLst/>
          </a:prstGeom>
        </p:spPr>
        <p:txBody>
          <a:bodyPr wrap="square">
            <a:spAutoFit/>
          </a:bodyPr>
          <a:lstStyle/>
          <a:p>
            <a:pPr lvl="0" algn="ctr">
              <a:buClr>
                <a:schemeClr val="lt1"/>
              </a:buClr>
              <a:buSzPct val="25000"/>
            </a:pPr>
            <a:r>
              <a:rPr lang="en-US" sz="4000" b="1" dirty="0">
                <a:solidFill>
                  <a:srgbClr val="002060"/>
                </a:solidFill>
                <a:latin typeface="Times New Roman" panose="02020603050405020304" pitchFamily="18" charset="0"/>
                <a:ea typeface="Arial"/>
                <a:cs typeface="Times New Roman" panose="02020603050405020304" pitchFamily="18" charset="0"/>
                <a:sym typeface="Arial"/>
              </a:rPr>
              <a:t>Disability Defined</a:t>
            </a:r>
          </a:p>
        </p:txBody>
      </p:sp>
      <p:sp>
        <p:nvSpPr>
          <p:cNvPr id="2" name="TextBox 1"/>
          <p:cNvSpPr txBox="1"/>
          <p:nvPr/>
        </p:nvSpPr>
        <p:spPr>
          <a:xfrm>
            <a:off x="219795" y="4689620"/>
            <a:ext cx="8759830" cy="1015663"/>
          </a:xfrm>
          <a:prstGeom prst="rect">
            <a:avLst/>
          </a:prstGeom>
          <a:noFill/>
        </p:spPr>
        <p:txBody>
          <a:bodyPr wrap="square" rtlCol="0">
            <a:spAutoFit/>
          </a:bodyPr>
          <a:lstStyle/>
          <a:p>
            <a:r>
              <a:rPr lang="en-US" sz="2000" b="1" dirty="0"/>
              <a:t>Note: </a:t>
            </a:r>
            <a:r>
              <a:rPr lang="en-US" sz="2000" dirty="0"/>
              <a:t>There is a separate definition of disability for children (under age 18) who are applying for the Supplemental Security Income (SSI) program. A disabled child also qualifies for the SSI employment supports.</a:t>
            </a:r>
          </a:p>
        </p:txBody>
      </p:sp>
    </p:spTree>
    <p:extLst>
      <p:ext uri="{BB962C8B-B14F-4D97-AF65-F5344CB8AC3E}">
        <p14:creationId xmlns:p14="http://schemas.microsoft.com/office/powerpoint/2010/main" val="926114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extLst/>
          </p:nvPr>
        </p:nvGraphicFramePr>
        <p:xfrm>
          <a:off x="-224952" y="2964240"/>
          <a:ext cx="3200400" cy="3048000"/>
        </p:xfrm>
        <a:graphic>
          <a:graphicData uri="http://schemas.openxmlformats.org/drawingml/2006/chart">
            <c:chart xmlns:c="http://schemas.openxmlformats.org/drawingml/2006/chart" xmlns:r="http://schemas.openxmlformats.org/officeDocument/2006/relationships" r:id="rId3"/>
          </a:graphicData>
        </a:graphic>
      </p:graphicFrame>
      <p:sp>
        <p:nvSpPr>
          <p:cNvPr id="11" name="Shape 142"/>
          <p:cNvSpPr txBox="1"/>
          <p:nvPr/>
        </p:nvSpPr>
        <p:spPr>
          <a:xfrm>
            <a:off x="92878" y="1618673"/>
            <a:ext cx="8969233" cy="4306895"/>
          </a:xfrm>
          <a:prstGeom prst="rect">
            <a:avLst/>
          </a:prstGeom>
          <a:noFill/>
          <a:ln>
            <a:noFill/>
          </a:ln>
        </p:spPr>
        <p:txBody>
          <a:bodyPr lIns="91425" tIns="45700" rIns="91425" bIns="45700" anchor="t" anchorCtr="0">
            <a:noAutofit/>
          </a:bodyPr>
          <a:lstStyle/>
          <a:p>
            <a:pPr marL="342900" indent="-342900">
              <a:spcAft>
                <a:spcPts val="300"/>
              </a:spcAft>
              <a:buClr>
                <a:schemeClr val="dk1"/>
              </a:buClr>
              <a:buSzPct val="100000"/>
              <a:buFont typeface="Arial"/>
              <a:buChar char="•"/>
            </a:pPr>
            <a:r>
              <a:rPr lang="en-US" sz="2400" dirty="0"/>
              <a:t>“Substantial gainful activity” (SGA) is a term used to describe a level of work activity and earnings. We generally use earnings guidelines to evaluate whether your work activity is SGA.</a:t>
            </a:r>
            <a:endParaRPr sz="800" b="0" i="0" u="none" dirty="0">
              <a:solidFill>
                <a:schemeClr val="dk1"/>
              </a:solidFill>
              <a:ea typeface="Arial"/>
              <a:cs typeface="Arial"/>
              <a:sym typeface="Arial"/>
            </a:endParaRPr>
          </a:p>
          <a:p>
            <a:pPr marL="342900" marR="0" lvl="0" indent="-342900" algn="l" rtl="0">
              <a:lnSpc>
                <a:spcPct val="100000"/>
              </a:lnSpc>
              <a:spcBef>
                <a:spcPts val="480"/>
              </a:spcBef>
              <a:spcAft>
                <a:spcPts val="300"/>
              </a:spcAft>
              <a:buClr>
                <a:schemeClr val="dk1"/>
              </a:buClr>
              <a:buSzPct val="100000"/>
              <a:buFont typeface="Arial"/>
              <a:buChar char="•"/>
            </a:pPr>
            <a:r>
              <a:rPr lang="en-US" sz="2400" b="0" i="0" u="none" dirty="0">
                <a:solidFill>
                  <a:schemeClr val="dk1"/>
                </a:solidFill>
                <a:ea typeface="Arial"/>
                <a:cs typeface="Arial"/>
                <a:sym typeface="Arial"/>
              </a:rPr>
              <a:t>If </a:t>
            </a:r>
            <a:r>
              <a:rPr lang="en-US" sz="2400" dirty="0">
                <a:solidFill>
                  <a:schemeClr val="dk1"/>
                </a:solidFill>
              </a:rPr>
              <a:t>the</a:t>
            </a:r>
            <a:r>
              <a:rPr lang="en-US" sz="2400" b="0" i="0" u="none" dirty="0">
                <a:solidFill>
                  <a:schemeClr val="dk1"/>
                </a:solidFill>
                <a:ea typeface="Arial"/>
                <a:cs typeface="Arial"/>
                <a:sym typeface="Arial"/>
              </a:rPr>
              <a:t> impairment is anything other than blindness, earnings </a:t>
            </a:r>
            <a:r>
              <a:rPr lang="en-US" sz="2400" dirty="0">
                <a:solidFill>
                  <a:schemeClr val="dk1"/>
                </a:solidFill>
                <a:ea typeface="Arial"/>
                <a:cs typeface="Arial"/>
                <a:sym typeface="Arial"/>
              </a:rPr>
              <a:t>in 2019 </a:t>
            </a:r>
            <a:r>
              <a:rPr lang="en-US" sz="2400" b="0" i="0" u="none" dirty="0">
                <a:solidFill>
                  <a:schemeClr val="dk1"/>
                </a:solidFill>
                <a:ea typeface="Arial"/>
                <a:cs typeface="Arial"/>
                <a:sym typeface="Arial"/>
              </a:rPr>
              <a:t>averaging over $1,220 a month generally demonstrate SGA. </a:t>
            </a:r>
            <a:endParaRPr lang="en-US" sz="800" dirty="0">
              <a:solidFill>
                <a:schemeClr val="dk1"/>
              </a:solidFill>
            </a:endParaRPr>
          </a:p>
          <a:p>
            <a:pPr marL="342900" marR="0" indent="-342900">
              <a:lnSpc>
                <a:spcPct val="100000"/>
              </a:lnSpc>
              <a:spcBef>
                <a:spcPts val="480"/>
              </a:spcBef>
              <a:spcAft>
                <a:spcPts val="300"/>
              </a:spcAft>
              <a:buClr>
                <a:schemeClr val="dk1"/>
              </a:buClr>
              <a:buSzPct val="100000"/>
              <a:buFont typeface="Arial" panose="020B0604020202020204" pitchFamily="34" charset="0"/>
              <a:buChar char="•"/>
            </a:pPr>
            <a:r>
              <a:rPr lang="en-US" sz="2400" dirty="0">
                <a:sym typeface="Arial"/>
              </a:rPr>
              <a:t>The SGA amount in 2019 for blind individuals is $2,040.</a:t>
            </a:r>
            <a:endParaRPr lang="en-US" sz="800" dirty="0">
              <a:sym typeface="Arial"/>
            </a:endParaRPr>
          </a:p>
          <a:p>
            <a:pPr marL="342900" marR="0" indent="-342900">
              <a:lnSpc>
                <a:spcPct val="100000"/>
              </a:lnSpc>
              <a:spcBef>
                <a:spcPts val="480"/>
              </a:spcBef>
              <a:spcAft>
                <a:spcPts val="300"/>
              </a:spcAft>
              <a:buClr>
                <a:schemeClr val="dk1"/>
              </a:buClr>
              <a:buSzPct val="100000"/>
              <a:buFont typeface="Arial" panose="020B0604020202020204" pitchFamily="34" charset="0"/>
              <a:buChar char="•"/>
            </a:pPr>
            <a:r>
              <a:rPr lang="en-US" sz="2400" dirty="0">
                <a:sym typeface="Arial"/>
              </a:rPr>
              <a:t>SSI only uses SGA as a measure of work during initial claims.</a:t>
            </a:r>
            <a:endParaRPr lang="en-US" sz="800" dirty="0">
              <a:sym typeface="Arial"/>
            </a:endParaRPr>
          </a:p>
          <a:p>
            <a:pPr marL="342900" marR="0" indent="-342900">
              <a:lnSpc>
                <a:spcPct val="100000"/>
              </a:lnSpc>
              <a:spcBef>
                <a:spcPts val="480"/>
              </a:spcBef>
              <a:spcAft>
                <a:spcPts val="0"/>
              </a:spcAft>
              <a:buClr>
                <a:schemeClr val="dk1"/>
              </a:buClr>
              <a:buSzPct val="100000"/>
              <a:buFont typeface="Arial" panose="020B0604020202020204" pitchFamily="34" charset="0"/>
              <a:buChar char="•"/>
            </a:pPr>
            <a:r>
              <a:rPr lang="en-US" sz="2400" dirty="0">
                <a:sym typeface="Arial"/>
              </a:rPr>
              <a:t>SSDI uses SGA throughout the life of the claim.</a:t>
            </a:r>
          </a:p>
        </p:txBody>
      </p:sp>
      <p:sp>
        <p:nvSpPr>
          <p:cNvPr id="3" name="Rectangle 2"/>
          <p:cNvSpPr/>
          <p:nvPr/>
        </p:nvSpPr>
        <p:spPr>
          <a:xfrm>
            <a:off x="92878" y="897126"/>
            <a:ext cx="9144000" cy="707886"/>
          </a:xfrm>
          <a:prstGeom prst="rect">
            <a:avLst/>
          </a:prstGeom>
        </p:spPr>
        <p:txBody>
          <a:bodyPr wrap="square">
            <a:spAutoFit/>
          </a:bodyPr>
          <a:lstStyle/>
          <a:p>
            <a:pPr lvl="0" algn="ctr">
              <a:buClr>
                <a:schemeClr val="lt1"/>
              </a:buClr>
              <a:buSzPct val="25000"/>
            </a:pPr>
            <a:r>
              <a:rPr lang="en-US" sz="4000" b="1" dirty="0">
                <a:solidFill>
                  <a:srgbClr val="002060"/>
                </a:solidFill>
                <a:latin typeface="Times New Roman" panose="02020603050405020304" pitchFamily="18" charset="0"/>
                <a:ea typeface="Arial"/>
                <a:cs typeface="Times New Roman" panose="02020603050405020304" pitchFamily="18" charset="0"/>
                <a:sym typeface="Arial"/>
              </a:rPr>
              <a:t>Substantial Gainful Activity </a:t>
            </a:r>
          </a:p>
        </p:txBody>
      </p:sp>
    </p:spTree>
    <p:extLst>
      <p:ext uri="{BB962C8B-B14F-4D97-AF65-F5344CB8AC3E}">
        <p14:creationId xmlns:p14="http://schemas.microsoft.com/office/powerpoint/2010/main" val="2177089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142"/>
          <p:cNvSpPr txBox="1"/>
          <p:nvPr/>
        </p:nvSpPr>
        <p:spPr>
          <a:xfrm>
            <a:off x="463463" y="2068924"/>
            <a:ext cx="8217074" cy="3442527"/>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100000"/>
              <a:buFont typeface="Arial"/>
              <a:buChar char="•"/>
            </a:pPr>
            <a:r>
              <a:rPr lang="en-US" sz="2800" dirty="0">
                <a:solidFill>
                  <a:schemeClr val="dk1"/>
                </a:solidFill>
              </a:rPr>
              <a:t>Employment support provisions that assist beneficiaries in moving from benefit dependency to independence</a:t>
            </a:r>
          </a:p>
          <a:p>
            <a:pPr marR="0" lvl="0" algn="l" rtl="0">
              <a:lnSpc>
                <a:spcPct val="100000"/>
              </a:lnSpc>
              <a:spcBef>
                <a:spcPts val="0"/>
              </a:spcBef>
              <a:spcAft>
                <a:spcPts val="0"/>
              </a:spcAft>
              <a:buClr>
                <a:schemeClr val="dk1"/>
              </a:buClr>
              <a:buSzPct val="100000"/>
            </a:pPr>
            <a:endParaRPr lang="en-US" sz="2800" dirty="0">
              <a:solidFill>
                <a:schemeClr val="dk1"/>
              </a:solidFill>
            </a:endParaRPr>
          </a:p>
          <a:p>
            <a:pPr marL="342900" marR="0" lvl="0" indent="-342900" algn="l" rtl="0">
              <a:lnSpc>
                <a:spcPct val="100000"/>
              </a:lnSpc>
              <a:spcBef>
                <a:spcPts val="0"/>
              </a:spcBef>
              <a:spcAft>
                <a:spcPts val="0"/>
              </a:spcAft>
              <a:buClr>
                <a:schemeClr val="dk1"/>
              </a:buClr>
              <a:buSzPct val="100000"/>
              <a:buFont typeface="Arial"/>
              <a:buChar char="•"/>
            </a:pPr>
            <a:r>
              <a:rPr lang="en-US" sz="2800" dirty="0">
                <a:solidFill>
                  <a:schemeClr val="dk1"/>
                </a:solidFill>
              </a:rPr>
              <a:t>Designed to help beneficiaries enter, re-enter, or stay in the workforce by protecting their eligibility for cash payments and/or health care </a:t>
            </a:r>
          </a:p>
          <a:p>
            <a:pPr marL="342900" marR="0" lvl="0" indent="-342900" algn="l" rtl="0">
              <a:lnSpc>
                <a:spcPct val="100000"/>
              </a:lnSpc>
              <a:spcBef>
                <a:spcPts val="0"/>
              </a:spcBef>
              <a:spcAft>
                <a:spcPts val="0"/>
              </a:spcAft>
              <a:buClr>
                <a:schemeClr val="dk1"/>
              </a:buClr>
              <a:buSzPct val="100000"/>
              <a:buFont typeface="Arial"/>
              <a:buChar char="•"/>
            </a:pPr>
            <a:endParaRPr lang="en-US" sz="2400" dirty="0">
              <a:solidFill>
                <a:schemeClr val="dk1"/>
              </a:solidFill>
            </a:endParaRPr>
          </a:p>
          <a:p>
            <a:pPr marR="0" lvl="0" algn="l" rtl="0">
              <a:lnSpc>
                <a:spcPct val="100000"/>
              </a:lnSpc>
              <a:spcBef>
                <a:spcPts val="0"/>
              </a:spcBef>
              <a:spcAft>
                <a:spcPts val="0"/>
              </a:spcAft>
              <a:buClr>
                <a:schemeClr val="dk1"/>
              </a:buClr>
              <a:buSzPct val="100000"/>
            </a:pPr>
            <a:endParaRPr lang="en-US" sz="2400" dirty="0">
              <a:solidFill>
                <a:schemeClr val="dk1"/>
              </a:solidFill>
            </a:endParaRPr>
          </a:p>
        </p:txBody>
      </p:sp>
      <p:sp>
        <p:nvSpPr>
          <p:cNvPr id="4" name="Rectangle 3"/>
          <p:cNvSpPr/>
          <p:nvPr/>
        </p:nvSpPr>
        <p:spPr>
          <a:xfrm>
            <a:off x="0" y="1171974"/>
            <a:ext cx="9144000" cy="707886"/>
          </a:xfrm>
          <a:prstGeom prst="rect">
            <a:avLst/>
          </a:prstGeom>
        </p:spPr>
        <p:txBody>
          <a:bodyPr wrap="square">
            <a:spAutoFit/>
          </a:bodyPr>
          <a:lstStyle/>
          <a:p>
            <a:pPr lvl="0" algn="ctr">
              <a:buClr>
                <a:schemeClr val="lt1"/>
              </a:buClr>
              <a:buSzPct val="25000"/>
            </a:pPr>
            <a:r>
              <a:rPr lang="en-US" sz="4000" b="1" dirty="0">
                <a:solidFill>
                  <a:srgbClr val="002060"/>
                </a:solidFill>
                <a:latin typeface="Times New Roman" panose="02020603050405020304" pitchFamily="18" charset="0"/>
                <a:ea typeface="Arial"/>
                <a:cs typeface="Times New Roman" panose="02020603050405020304" pitchFamily="18" charset="0"/>
                <a:sym typeface="Arial"/>
              </a:rPr>
              <a:t>What are Work Incentives? </a:t>
            </a:r>
          </a:p>
        </p:txBody>
      </p:sp>
    </p:spTree>
    <p:extLst>
      <p:ext uri="{BB962C8B-B14F-4D97-AF65-F5344CB8AC3E}">
        <p14:creationId xmlns:p14="http://schemas.microsoft.com/office/powerpoint/2010/main" val="3731747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12"/>
          <p:cNvSpPr txBox="1">
            <a:spLocks/>
          </p:cNvSpPr>
          <p:nvPr/>
        </p:nvSpPr>
        <p:spPr>
          <a:xfrm>
            <a:off x="1157468" y="1672706"/>
            <a:ext cx="7164729" cy="3843647"/>
          </a:xfrm>
          <a:prstGeom prst="rect">
            <a:avLst/>
          </a:prstGeom>
          <a:noFill/>
          <a:ln>
            <a:noFill/>
          </a:ln>
        </p:spPr>
        <p:txBody>
          <a:bodyPr lIns="91425" tIns="45700" rIns="91425" bIns="45700" anchor="t" anchorCtr="0">
            <a:noAutofit/>
          </a:bodyPr>
          <a:lstStyle>
            <a:defPPr>
              <a:defRPr lang="en-US"/>
            </a:defPPr>
            <a:lvl1pPr marL="342900" marR="0" lvl="0" indent="-342900">
              <a:lnSpc>
                <a:spcPct val="150000"/>
              </a:lnSpc>
              <a:spcBef>
                <a:spcPts val="0"/>
              </a:spcBef>
              <a:spcAft>
                <a:spcPts val="0"/>
              </a:spcAft>
              <a:buClr>
                <a:schemeClr val="dk1"/>
              </a:buClr>
              <a:buSzPct val="100000"/>
              <a:buFont typeface="Arial"/>
              <a:buChar char="•"/>
              <a:defRPr sz="3200">
                <a:solidFill>
                  <a:schemeClr val="dk1"/>
                </a:solidFill>
              </a:defRPr>
            </a:lvl1pPr>
          </a:lstStyle>
          <a:p>
            <a:pPr marL="0" indent="0">
              <a:buNone/>
            </a:pPr>
            <a:r>
              <a:rPr lang="en-US" sz="2800" b="1" dirty="0">
                <a:sym typeface="Arial"/>
              </a:rPr>
              <a:t>Contents</a:t>
            </a:r>
          </a:p>
          <a:p>
            <a:r>
              <a:rPr lang="en-US" sz="2400" dirty="0">
                <a:sym typeface="Arial"/>
              </a:rPr>
              <a:t>Subsidies and Special Conditions</a:t>
            </a:r>
          </a:p>
          <a:p>
            <a:r>
              <a:rPr lang="en-US" sz="2400" dirty="0">
                <a:sym typeface="Arial"/>
              </a:rPr>
              <a:t>Unsuccessful Work Attempt (UWA)</a:t>
            </a:r>
          </a:p>
          <a:p>
            <a:r>
              <a:rPr lang="en-US" sz="2400" dirty="0">
                <a:sym typeface="Arial"/>
              </a:rPr>
              <a:t>Impairment-Related Work Expenses (IRWE)</a:t>
            </a:r>
          </a:p>
          <a:p>
            <a:r>
              <a:rPr lang="en-US" sz="2400" dirty="0">
                <a:sym typeface="Arial"/>
              </a:rPr>
              <a:t>Plan to Achieve Self-Support (PASS)</a:t>
            </a:r>
          </a:p>
          <a:p>
            <a:r>
              <a:rPr lang="en-US" sz="2400" dirty="0">
                <a:sym typeface="Arial"/>
              </a:rPr>
              <a:t>Ticket to Work (TTW)</a:t>
            </a:r>
          </a:p>
          <a:p>
            <a:r>
              <a:rPr lang="en-US" sz="2400" dirty="0">
                <a:sym typeface="Arial"/>
              </a:rPr>
              <a:t>Expedited Reinstatement (EXR)</a:t>
            </a:r>
          </a:p>
        </p:txBody>
      </p:sp>
      <p:sp>
        <p:nvSpPr>
          <p:cNvPr id="6" name="Shape 111"/>
          <p:cNvSpPr txBox="1">
            <a:spLocks/>
          </p:cNvSpPr>
          <p:nvPr/>
        </p:nvSpPr>
        <p:spPr>
          <a:xfrm>
            <a:off x="0" y="943163"/>
            <a:ext cx="8982635" cy="833718"/>
          </a:xfrm>
          <a:prstGeom prst="rect">
            <a:avLst/>
          </a:prstGeom>
          <a:noFill/>
          <a:ln>
            <a:noFill/>
          </a:ln>
        </p:spPr>
        <p:txBody>
          <a:bodyPr lIns="91425" tIns="45700" rIns="91425" bIns="45700" anchor="t" anchorCtr="0">
            <a:noAutofit/>
          </a:bodyPr>
          <a:lstStyle>
            <a:lvl1pPr algn="ctr" defTabSz="914400" rtl="0" eaLnBrk="1" latinLnBrk="0" hangingPunct="1">
              <a:spcBef>
                <a:spcPct val="0"/>
              </a:spcBef>
              <a:buNone/>
              <a:defRPr sz="4400" b="1" kern="1200">
                <a:solidFill>
                  <a:schemeClr val="tx1"/>
                </a:solidFill>
                <a:latin typeface="+mj-lt"/>
                <a:ea typeface="+mj-ea"/>
                <a:cs typeface="+mj-cs"/>
              </a:defRPr>
            </a:lvl1pPr>
          </a:lstStyle>
          <a:p>
            <a:pPr>
              <a:spcBef>
                <a:spcPts val="0"/>
              </a:spcBef>
              <a:buClr>
                <a:schemeClr val="lt1"/>
              </a:buClr>
              <a:buSzPct val="25000"/>
              <a:buFont typeface="Calibri"/>
              <a:buNone/>
            </a:pPr>
            <a:r>
              <a:rPr lang="en-US" sz="4000" dirty="0">
                <a:solidFill>
                  <a:srgbClr val="002060"/>
                </a:solidFill>
                <a:latin typeface="Times New Roman" panose="02020603050405020304" pitchFamily="18" charset="0"/>
                <a:ea typeface="Arial"/>
                <a:cs typeface="Times New Roman" panose="02020603050405020304" pitchFamily="18" charset="0"/>
                <a:sym typeface="Calibri"/>
              </a:rPr>
              <a:t>SSDI and/or SSI Employment Supports</a:t>
            </a:r>
          </a:p>
        </p:txBody>
      </p:sp>
    </p:spTree>
    <p:extLst>
      <p:ext uri="{BB962C8B-B14F-4D97-AF65-F5344CB8AC3E}">
        <p14:creationId xmlns:p14="http://schemas.microsoft.com/office/powerpoint/2010/main" val="408947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42"/>
          <p:cNvSpPr txBox="1"/>
          <p:nvPr/>
        </p:nvSpPr>
        <p:spPr>
          <a:xfrm>
            <a:off x="128016" y="1742073"/>
            <a:ext cx="8848502" cy="3898726"/>
          </a:xfrm>
          <a:prstGeom prst="rect">
            <a:avLst/>
          </a:prstGeom>
          <a:noFill/>
          <a:ln>
            <a:noFill/>
          </a:ln>
        </p:spPr>
        <p:txBody>
          <a:bodyPr lIns="91425" tIns="45700" rIns="91425" bIns="45700" anchor="t" anchorCtr="0">
            <a:noAutofit/>
          </a:bodyPr>
          <a:lstStyle/>
          <a:p>
            <a:pPr>
              <a:buClr>
                <a:srgbClr val="000000"/>
              </a:buClr>
              <a:buSzPct val="100000"/>
            </a:pPr>
            <a:r>
              <a:rPr lang="en-US" sz="2200" b="1" dirty="0"/>
              <a:t>What is a subsidy?</a:t>
            </a:r>
          </a:p>
          <a:p>
            <a:pPr>
              <a:buClr>
                <a:srgbClr val="000000"/>
              </a:buClr>
              <a:buSzPct val="100000"/>
            </a:pPr>
            <a:endParaRPr lang="en-US" sz="1400" dirty="0"/>
          </a:p>
          <a:p>
            <a:pPr marL="285750" indent="-285750">
              <a:buClr>
                <a:srgbClr val="000000"/>
              </a:buClr>
              <a:buSzPct val="100000"/>
              <a:buFont typeface="Arial" panose="020B0604020202020204" pitchFamily="34" charset="0"/>
              <a:buChar char="•"/>
            </a:pPr>
            <a:r>
              <a:rPr lang="en-US" sz="2200" dirty="0"/>
              <a:t>A “subsidy” is support provided by your employer that may result in you receiving more pay than the actual value of the services you perform.</a:t>
            </a:r>
          </a:p>
          <a:p>
            <a:pPr>
              <a:buClr>
                <a:srgbClr val="000000"/>
              </a:buClr>
              <a:buSzPct val="100000"/>
            </a:pPr>
            <a:endParaRPr lang="en-US" sz="200" dirty="0"/>
          </a:p>
          <a:p>
            <a:pPr>
              <a:buClr>
                <a:srgbClr val="000000"/>
              </a:buClr>
              <a:buSzPct val="100000"/>
            </a:pPr>
            <a:endParaRPr lang="en-US" sz="200" dirty="0"/>
          </a:p>
          <a:p>
            <a:pPr>
              <a:buClr>
                <a:srgbClr val="000000"/>
              </a:buClr>
              <a:buSzPct val="100000"/>
            </a:pPr>
            <a:endParaRPr lang="en-US" sz="200" dirty="0"/>
          </a:p>
          <a:p>
            <a:pPr>
              <a:buClr>
                <a:srgbClr val="000000"/>
              </a:buClr>
              <a:buSzPct val="100000"/>
            </a:pPr>
            <a:r>
              <a:rPr lang="en-US" sz="2200" b="1" dirty="0"/>
              <a:t>What are special conditions?</a:t>
            </a:r>
          </a:p>
          <a:p>
            <a:pPr>
              <a:buClr>
                <a:srgbClr val="000000"/>
              </a:buClr>
              <a:buSzPct val="100000"/>
            </a:pPr>
            <a:endParaRPr lang="en-US" sz="1400" dirty="0"/>
          </a:p>
          <a:p>
            <a:pPr marL="285750" indent="-285750">
              <a:buClr>
                <a:srgbClr val="000000"/>
              </a:buClr>
              <a:buSzPct val="100000"/>
              <a:buFont typeface="Arial" panose="020B0604020202020204" pitchFamily="34" charset="0"/>
              <a:buChar char="•"/>
            </a:pPr>
            <a:r>
              <a:rPr lang="en-US" sz="2200" dirty="0"/>
              <a:t>“Special conditions” refer to support and on-the-job assistance provided by your employer, or by someone </a:t>
            </a:r>
            <a:r>
              <a:rPr lang="en-US" sz="2200" i="1" dirty="0"/>
              <a:t>other than </a:t>
            </a:r>
            <a:r>
              <a:rPr lang="en-US" sz="2200" dirty="0"/>
              <a:t>your employer, for example, a vocational rehabilitation agency. Because of this support, you may receive more pay than the actual value of the services you perform.</a:t>
            </a:r>
          </a:p>
        </p:txBody>
      </p:sp>
      <p:sp>
        <p:nvSpPr>
          <p:cNvPr id="3" name="Rectangle 2"/>
          <p:cNvSpPr/>
          <p:nvPr/>
        </p:nvSpPr>
        <p:spPr>
          <a:xfrm>
            <a:off x="-19733" y="1006477"/>
            <a:ext cx="9144000" cy="707886"/>
          </a:xfrm>
          <a:prstGeom prst="rect">
            <a:avLst/>
          </a:prstGeom>
        </p:spPr>
        <p:txBody>
          <a:bodyPr wrap="square">
            <a:spAutoFit/>
          </a:bodyPr>
          <a:lstStyle/>
          <a:p>
            <a:pPr lvl="0" algn="ctr">
              <a:buClr>
                <a:schemeClr val="lt1"/>
              </a:buClr>
              <a:buSzPct val="25000"/>
            </a:pPr>
            <a:r>
              <a:rPr lang="en-US" sz="4000" b="1" dirty="0">
                <a:solidFill>
                  <a:srgbClr val="002060"/>
                </a:solidFill>
                <a:latin typeface="Times New Roman" panose="02020603050405020304" pitchFamily="18" charset="0"/>
                <a:ea typeface="Arial"/>
                <a:cs typeface="Times New Roman" panose="02020603050405020304" pitchFamily="18" charset="0"/>
                <a:sym typeface="Arial"/>
              </a:rPr>
              <a:t>Subsidies and Special Conditions</a:t>
            </a:r>
          </a:p>
        </p:txBody>
      </p:sp>
    </p:spTree>
    <p:extLst>
      <p:ext uri="{BB962C8B-B14F-4D97-AF65-F5344CB8AC3E}">
        <p14:creationId xmlns:p14="http://schemas.microsoft.com/office/powerpoint/2010/main" val="649708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42"/>
          <p:cNvSpPr txBox="1"/>
          <p:nvPr/>
        </p:nvSpPr>
        <p:spPr>
          <a:xfrm>
            <a:off x="128016" y="1742073"/>
            <a:ext cx="8848502" cy="3898726"/>
          </a:xfrm>
          <a:prstGeom prst="rect">
            <a:avLst/>
          </a:prstGeom>
          <a:noFill/>
          <a:ln>
            <a:noFill/>
          </a:ln>
        </p:spPr>
        <p:txBody>
          <a:bodyPr lIns="91425" tIns="45700" rIns="91425" bIns="45700" anchor="t" anchorCtr="0">
            <a:noAutofit/>
          </a:bodyPr>
          <a:lstStyle/>
          <a:p>
            <a:pPr>
              <a:buClr>
                <a:srgbClr val="000000"/>
              </a:buClr>
              <a:buSzPct val="100000"/>
            </a:pPr>
            <a:endParaRPr lang="en-US" sz="2000" dirty="0"/>
          </a:p>
          <a:p>
            <a:pPr marL="342900" indent="-342900">
              <a:buClr>
                <a:srgbClr val="000000"/>
              </a:buClr>
              <a:buSzPct val="100000"/>
              <a:buFont typeface="Arial" panose="020B0604020202020204" pitchFamily="34" charset="0"/>
              <a:buChar char="•"/>
            </a:pPr>
            <a:endParaRPr lang="en-US" sz="2000" dirty="0"/>
          </a:p>
        </p:txBody>
      </p:sp>
      <p:sp>
        <p:nvSpPr>
          <p:cNvPr id="3" name="Rectangle 2"/>
          <p:cNvSpPr/>
          <p:nvPr/>
        </p:nvSpPr>
        <p:spPr>
          <a:xfrm>
            <a:off x="0" y="963251"/>
            <a:ext cx="9144000" cy="707886"/>
          </a:xfrm>
          <a:prstGeom prst="rect">
            <a:avLst/>
          </a:prstGeom>
        </p:spPr>
        <p:txBody>
          <a:bodyPr wrap="square">
            <a:spAutoFit/>
          </a:bodyPr>
          <a:lstStyle/>
          <a:p>
            <a:pPr lvl="0" algn="ctr">
              <a:buClr>
                <a:schemeClr val="lt1"/>
              </a:buClr>
              <a:buSzPct val="25000"/>
            </a:pPr>
            <a:r>
              <a:rPr lang="en-US" sz="4000" b="1" dirty="0">
                <a:solidFill>
                  <a:srgbClr val="002060"/>
                </a:solidFill>
                <a:latin typeface="Times New Roman" panose="02020603050405020304" pitchFamily="18" charset="0"/>
                <a:ea typeface="Arial"/>
                <a:cs typeface="Times New Roman" panose="02020603050405020304" pitchFamily="18" charset="0"/>
                <a:sym typeface="Arial"/>
              </a:rPr>
              <a:t>Unsuccessful Work Attempt (UWA)</a:t>
            </a:r>
          </a:p>
        </p:txBody>
      </p:sp>
      <p:sp>
        <p:nvSpPr>
          <p:cNvPr id="5" name="Shape 142"/>
          <p:cNvSpPr txBox="1"/>
          <p:nvPr/>
        </p:nvSpPr>
        <p:spPr>
          <a:xfrm>
            <a:off x="128016" y="1671138"/>
            <a:ext cx="8848502" cy="4084204"/>
          </a:xfrm>
          <a:prstGeom prst="rect">
            <a:avLst/>
          </a:prstGeom>
          <a:noFill/>
          <a:ln>
            <a:noFill/>
          </a:ln>
        </p:spPr>
        <p:txBody>
          <a:bodyPr lIns="91425" tIns="45700" rIns="91425" bIns="45700" anchor="t" anchorCtr="0">
            <a:noAutofit/>
          </a:bodyPr>
          <a:lstStyle/>
          <a:p>
            <a:pPr>
              <a:buClr>
                <a:srgbClr val="000000"/>
              </a:buClr>
              <a:buSzPct val="100000"/>
            </a:pPr>
            <a:endParaRPr lang="en-US" sz="2000" dirty="0"/>
          </a:p>
        </p:txBody>
      </p:sp>
      <p:sp>
        <p:nvSpPr>
          <p:cNvPr id="6" name="Shape 142"/>
          <p:cNvSpPr txBox="1"/>
          <p:nvPr/>
        </p:nvSpPr>
        <p:spPr>
          <a:xfrm>
            <a:off x="586854" y="1788459"/>
            <a:ext cx="8071009" cy="3852340"/>
          </a:xfrm>
          <a:prstGeom prst="rect">
            <a:avLst/>
          </a:prstGeom>
          <a:noFill/>
          <a:ln>
            <a:noFill/>
          </a:ln>
        </p:spPr>
        <p:txBody>
          <a:bodyPr lIns="91425" tIns="45700" rIns="91425" bIns="45700" anchor="t" anchorCtr="0">
            <a:noAutofit/>
          </a:bodyPr>
          <a:lstStyle/>
          <a:p>
            <a:r>
              <a:rPr lang="en-US" sz="2600" dirty="0"/>
              <a:t>An Unsuccessful Work Attempt (UWA) is an effort to do work, in employment or self-employment, which you stopped or reduced to below the SGA level after a short time (within 6 months) because of:</a:t>
            </a:r>
          </a:p>
          <a:p>
            <a:endParaRPr lang="en-US" sz="1400" dirty="0"/>
          </a:p>
          <a:p>
            <a:pPr marL="342900" indent="-342900">
              <a:buFont typeface="Arial" panose="020B0604020202020204" pitchFamily="34" charset="0"/>
              <a:buChar char="•"/>
            </a:pPr>
            <a:r>
              <a:rPr lang="en-US" sz="2600" dirty="0"/>
              <a:t>your impairment, or  </a:t>
            </a:r>
          </a:p>
          <a:p>
            <a:pPr marL="342900" indent="-342900">
              <a:buFont typeface="Arial" panose="020B0604020202020204" pitchFamily="34" charset="0"/>
              <a:buChar char="•"/>
            </a:pPr>
            <a:r>
              <a:rPr lang="en-US" sz="2600" dirty="0"/>
              <a:t>removal of special conditions related to your impairment that you needed to help you work. </a:t>
            </a:r>
          </a:p>
        </p:txBody>
      </p:sp>
    </p:spTree>
    <p:extLst>
      <p:ext uri="{BB962C8B-B14F-4D97-AF65-F5344CB8AC3E}">
        <p14:creationId xmlns:p14="http://schemas.microsoft.com/office/powerpoint/2010/main" val="3563331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42"/>
          <p:cNvSpPr txBox="1"/>
          <p:nvPr/>
        </p:nvSpPr>
        <p:spPr>
          <a:xfrm>
            <a:off x="128016" y="1742073"/>
            <a:ext cx="8848502" cy="3898726"/>
          </a:xfrm>
          <a:prstGeom prst="rect">
            <a:avLst/>
          </a:prstGeom>
          <a:noFill/>
          <a:ln>
            <a:noFill/>
          </a:ln>
        </p:spPr>
        <p:txBody>
          <a:bodyPr lIns="91425" tIns="45700" rIns="91425" bIns="45700" anchor="t" anchorCtr="0">
            <a:noAutofit/>
          </a:bodyPr>
          <a:lstStyle/>
          <a:p>
            <a:pPr>
              <a:buClr>
                <a:srgbClr val="000000"/>
              </a:buClr>
              <a:buSzPct val="100000"/>
            </a:pPr>
            <a:r>
              <a:rPr lang="en-US" sz="2400" dirty="0"/>
              <a:t>We deduct the cost of certain impairment-related items and services that are needed to work from gross earnings when we decide if your work is SGA. </a:t>
            </a:r>
          </a:p>
          <a:p>
            <a:pPr>
              <a:buClr>
                <a:srgbClr val="000000"/>
              </a:buClr>
              <a:buSzPct val="100000"/>
            </a:pPr>
            <a:endParaRPr lang="en-US" sz="1200" dirty="0"/>
          </a:p>
          <a:p>
            <a:pPr>
              <a:buClr>
                <a:srgbClr val="000000"/>
              </a:buClr>
              <a:buSzPct val="100000"/>
            </a:pPr>
            <a:r>
              <a:rPr lang="en-US" sz="2400" dirty="0"/>
              <a:t>Example: </a:t>
            </a:r>
          </a:p>
          <a:p>
            <a:pPr>
              <a:buClr>
                <a:srgbClr val="000000"/>
              </a:buClr>
              <a:buSzPct val="100000"/>
            </a:pPr>
            <a:r>
              <a:rPr lang="en-US" sz="2400" dirty="0"/>
              <a:t>Beneficiary is earning $1200.00 per month in gross wages. His monthly co-pay for his medications is $75.00. </a:t>
            </a:r>
          </a:p>
          <a:p>
            <a:pPr>
              <a:buClr>
                <a:srgbClr val="000000"/>
              </a:buClr>
              <a:buSzPct val="100000"/>
            </a:pPr>
            <a:endParaRPr lang="en-US" sz="2400" dirty="0"/>
          </a:p>
          <a:p>
            <a:pPr>
              <a:buClr>
                <a:srgbClr val="000000"/>
              </a:buClr>
              <a:buSzPct val="100000"/>
            </a:pPr>
            <a:r>
              <a:rPr lang="en-US" sz="2400" dirty="0"/>
              <a:t>$1200 - $75 = $1125 - This is countable income when determining SGA. </a:t>
            </a:r>
          </a:p>
          <a:p>
            <a:pPr marL="342900" indent="-342900">
              <a:buClr>
                <a:srgbClr val="000000"/>
              </a:buClr>
              <a:buSzPct val="100000"/>
              <a:buFont typeface="Arial" panose="020B0604020202020204" pitchFamily="34" charset="0"/>
              <a:buChar char="•"/>
            </a:pPr>
            <a:endParaRPr lang="en-US" dirty="0"/>
          </a:p>
          <a:p>
            <a:pPr marL="342900" indent="-342900">
              <a:buClr>
                <a:srgbClr val="000000"/>
              </a:buClr>
              <a:buSzPct val="100000"/>
              <a:buFont typeface="Arial" panose="020B0604020202020204" pitchFamily="34" charset="0"/>
              <a:buChar char="•"/>
            </a:pPr>
            <a:endParaRPr lang="en-US" sz="2000" dirty="0"/>
          </a:p>
        </p:txBody>
      </p:sp>
      <p:sp>
        <p:nvSpPr>
          <p:cNvPr id="3" name="Rectangle 2"/>
          <p:cNvSpPr/>
          <p:nvPr/>
        </p:nvSpPr>
        <p:spPr>
          <a:xfrm>
            <a:off x="-19733" y="1034187"/>
            <a:ext cx="9144000" cy="646331"/>
          </a:xfrm>
          <a:prstGeom prst="rect">
            <a:avLst/>
          </a:prstGeom>
        </p:spPr>
        <p:txBody>
          <a:bodyPr wrap="square">
            <a:spAutoFit/>
          </a:bodyPr>
          <a:lstStyle/>
          <a:p>
            <a:pPr lvl="0" algn="ctr">
              <a:buClr>
                <a:schemeClr val="lt1"/>
              </a:buClr>
              <a:buSzPct val="25000"/>
            </a:pPr>
            <a:r>
              <a:rPr lang="en-US" sz="3600" b="1" dirty="0">
                <a:solidFill>
                  <a:srgbClr val="002060"/>
                </a:solidFill>
                <a:latin typeface="Times New Roman" panose="02020603050405020304" pitchFamily="18" charset="0"/>
                <a:ea typeface="Arial"/>
                <a:cs typeface="Times New Roman" panose="02020603050405020304" pitchFamily="18" charset="0"/>
                <a:sym typeface="Arial"/>
              </a:rPr>
              <a:t>Impairment-Related Work Expenses (IRWE) </a:t>
            </a:r>
          </a:p>
        </p:txBody>
      </p:sp>
    </p:spTree>
    <p:extLst>
      <p:ext uri="{BB962C8B-B14F-4D97-AF65-F5344CB8AC3E}">
        <p14:creationId xmlns:p14="http://schemas.microsoft.com/office/powerpoint/2010/main" val="1605380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UPP Template">
  <a:themeElements>
    <a:clrScheme name="Branding">
      <a:dk1>
        <a:srgbClr val="003366"/>
      </a:dk1>
      <a:lt1>
        <a:sysClr val="window" lastClr="FFFFFF"/>
      </a:lt1>
      <a:dk2>
        <a:srgbClr val="003366"/>
      </a:dk2>
      <a:lt2>
        <a:srgbClr val="EEECE1"/>
      </a:lt2>
      <a:accent1>
        <a:srgbClr val="31859B"/>
      </a:accent1>
      <a:accent2>
        <a:srgbClr val="953734"/>
      </a:accent2>
      <a:accent3>
        <a:srgbClr val="A5A5A5"/>
      </a:accent3>
      <a:accent4>
        <a:srgbClr val="8064A2"/>
      </a:accent4>
      <a:accent5>
        <a:srgbClr val="4BACC6"/>
      </a:accent5>
      <a:accent6>
        <a:srgbClr val="F79646"/>
      </a:accent6>
      <a:hlink>
        <a:srgbClr val="003366"/>
      </a:hlink>
      <a:folHlink>
        <a:srgbClr val="C00000"/>
      </a:folHlink>
    </a:clrScheme>
    <a:fontScheme name="Brandin">
      <a:majorFont>
        <a:latin typeface="Times"/>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8388FFBEC97244E835E6710D2B87BBC" ma:contentTypeVersion="0" ma:contentTypeDescription="Create a new document." ma:contentTypeScope="" ma:versionID="9f05b459943d3a09917e1cc552a37509">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B10DF7B-3ED0-4A28-94E4-461E1F76C7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76C1D150-B45C-4469-AD4B-55248EA5D732}">
  <ds:schemaRef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CA07D156-053D-4831-B32E-3C814154AA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UPP Template</Template>
  <TotalTime>25571</TotalTime>
  <Words>2284</Words>
  <Application>Microsoft Macintosh PowerPoint</Application>
  <PresentationFormat>On-screen Show (4:3)</PresentationFormat>
  <Paragraphs>283</Paragraphs>
  <Slides>28</Slides>
  <Notes>28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Arial</vt:lpstr>
      <vt:lpstr>Calibri</vt:lpstr>
      <vt:lpstr>Georgia</vt:lpstr>
      <vt:lpstr>Helvetica</vt:lpstr>
      <vt:lpstr>Permanent Marker</vt:lpstr>
      <vt:lpstr>Times</vt:lpstr>
      <vt:lpstr>Times New Roman</vt:lpstr>
      <vt:lpstr>UPP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Social Security Administration</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889123</dc:creator>
  <cp:lastModifiedBy>Knox, Molly E</cp:lastModifiedBy>
  <cp:revision>772</cp:revision>
  <cp:lastPrinted>2019-03-06T22:38:58Z</cp:lastPrinted>
  <dcterms:created xsi:type="dcterms:W3CDTF">2016-09-26T18:33:45Z</dcterms:created>
  <dcterms:modified xsi:type="dcterms:W3CDTF">2019-06-25T14:23:15Z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0x01010058388FFBEC97244E835E6710D2B87BBC</vt:lpwstr>
  </property>
  <property fmtid="{D5CDD505-2E9C-101B-9397-08002B2CF9AE}" pid="3" name="_AdHocReviewCycleID">
    <vt:i4>1601320357</vt:i4>
  </property>
  <property fmtid="{D5CDD505-2E9C-101B-9397-08002B2CF9AE}" pid="4" name="_NewReviewCycle">
    <vt:lpwstr/>
  </property>
  <property fmtid="{D5CDD505-2E9C-101B-9397-08002B2CF9AE}" pid="5" name="_EmailSubject">
    <vt:lpwstr>[EXTERNAL]   Assistance with Informational Presentation</vt:lpwstr>
  </property>
  <property fmtid="{D5CDD505-2E9C-101B-9397-08002B2CF9AE}" pid="6" name="_AuthorEmail">
    <vt:lpwstr>David.Melton@ssa.gov</vt:lpwstr>
  </property>
  <property fmtid="{D5CDD505-2E9C-101B-9397-08002B2CF9AE}" pid="7" name="_AuthorEmailDisplayName">
    <vt:lpwstr>Melton, David</vt:lpwstr>
  </property>
  <property fmtid="{D5CDD505-2E9C-101B-9397-08002B2CF9AE}" pid="8" name="_PreviousAdHocReviewCycleID">
    <vt:i4>-714376301</vt:i4>
  </property>
</Properties>
</file>